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6" r:id="rId2"/>
    <p:sldId id="260" r:id="rId3"/>
    <p:sldId id="293" r:id="rId4"/>
    <p:sldId id="294" r:id="rId5"/>
    <p:sldId id="300" r:id="rId6"/>
    <p:sldId id="297" r:id="rId7"/>
    <p:sldId id="301" r:id="rId8"/>
    <p:sldId id="298" r:id="rId9"/>
    <p:sldId id="302" r:id="rId10"/>
    <p:sldId id="299" r:id="rId11"/>
    <p:sldId id="303" r:id="rId12"/>
    <p:sldId id="308" r:id="rId13"/>
    <p:sldId id="304" r:id="rId14"/>
    <p:sldId id="290" r:id="rId15"/>
    <p:sldId id="30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DE778-0A2C-4F87-A195-340E2716010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CB209-EC2D-4509-9730-F748B809E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99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B5D4-D4E4-4D14-8F9D-65A25653BCA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6CDA-2840-40FD-887D-666C0B40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48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B5D4-D4E4-4D14-8F9D-65A25653BCA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6CDA-2840-40FD-887D-666C0B40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2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B5D4-D4E4-4D14-8F9D-65A25653BCA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6CDA-2840-40FD-887D-666C0B40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0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B5D4-D4E4-4D14-8F9D-65A25653BCA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6CDA-2840-40FD-887D-666C0B40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96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B5D4-D4E4-4D14-8F9D-65A25653BCA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6CDA-2840-40FD-887D-666C0B40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88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B5D4-D4E4-4D14-8F9D-65A25653BCA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6CDA-2840-40FD-887D-666C0B40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8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B5D4-D4E4-4D14-8F9D-65A25653BCA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6CDA-2840-40FD-887D-666C0B40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4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B5D4-D4E4-4D14-8F9D-65A25653BCA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6CDA-2840-40FD-887D-666C0B40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3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B5D4-D4E4-4D14-8F9D-65A25653BCA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6CDA-2840-40FD-887D-666C0B40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9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B5D4-D4E4-4D14-8F9D-65A25653BCA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6CDA-2840-40FD-887D-666C0B40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5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B5D4-D4E4-4D14-8F9D-65A25653BCA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6CDA-2840-40FD-887D-666C0B40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48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FB5D4-D4E4-4D14-8F9D-65A25653BCA3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6CDA-2840-40FD-887D-666C0B407A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3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4.svg"/><Relationship Id="rId3" Type="http://schemas.openxmlformats.org/officeDocument/2006/relationships/image" Target="../media/image43.png"/><Relationship Id="rId21" Type="http://schemas.openxmlformats.org/officeDocument/2006/relationships/image" Target="../media/image47.png"/><Relationship Id="rId2" Type="http://schemas.openxmlformats.org/officeDocument/2006/relationships/image" Target="../media/image42.pn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19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.wmf"/><Relationship Id="rId3" Type="http://schemas.openxmlformats.org/officeDocument/2006/relationships/video" Target="../media/media1.avi"/><Relationship Id="rId7" Type="http://schemas.openxmlformats.org/officeDocument/2006/relationships/image" Target="../media/image5.png"/><Relationship Id="rId12" Type="http://schemas.openxmlformats.org/officeDocument/2006/relationships/oleObject" Target="../embeddings/oleObject1.bin"/><Relationship Id="rId2" Type="http://schemas.microsoft.com/office/2007/relationships/media" Target="../media/media1.avi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4.wmf"/><Relationship Id="rId18" Type="http://schemas.openxmlformats.org/officeDocument/2006/relationships/image" Target="../media/image20.png"/><Relationship Id="rId3" Type="http://schemas.openxmlformats.org/officeDocument/2006/relationships/image" Target="../media/image19.png"/><Relationship Id="rId21" Type="http://schemas.openxmlformats.org/officeDocument/2006/relationships/oleObject" Target="../embeddings/oleObject10.bin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35.jpeg"/><Relationship Id="rId3" Type="http://schemas.openxmlformats.org/officeDocument/2006/relationships/image" Target="../media/image29.jpeg"/><Relationship Id="rId7" Type="http://schemas.openxmlformats.org/officeDocument/2006/relationships/image" Target="../media/image27.wmf"/><Relationship Id="rId12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3.jpeg"/><Relationship Id="rId5" Type="http://schemas.openxmlformats.org/officeDocument/2006/relationships/image" Target="../media/image31.jpeg"/><Relationship Id="rId10" Type="http://schemas.openxmlformats.org/officeDocument/2006/relationships/image" Target="../media/image32.jpeg"/><Relationship Id="rId4" Type="http://schemas.openxmlformats.org/officeDocument/2006/relationships/image" Target="../media/image30.jpeg"/><Relationship Id="rId9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27.wmf"/><Relationship Id="rId3" Type="http://schemas.openxmlformats.org/officeDocument/2006/relationships/image" Target="../media/image36.jpeg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41.jpeg"/><Relationship Id="rId5" Type="http://schemas.openxmlformats.org/officeDocument/2006/relationships/image" Target="../media/image38.jpeg"/><Relationship Id="rId10" Type="http://schemas.openxmlformats.org/officeDocument/2006/relationships/image" Target="../media/image40.jpeg"/><Relationship Id="rId4" Type="http://schemas.openxmlformats.org/officeDocument/2006/relationships/image" Target="../media/image37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9520" y="1046480"/>
            <a:ext cx="9144000" cy="3266123"/>
          </a:xfrm>
        </p:spPr>
        <p:txBody>
          <a:bodyPr>
            <a:no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сеточно-характеристических методов в задачах железнодорожной безопасности транспорта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34640" y="4069398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вычислительной физики МФТИ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А.А. Кожемяченко, аспирант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Е.А. Песня, студент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 Фаворская,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д-р физ.-мат.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20488"/>
          <a:stretch/>
        </p:blipFill>
        <p:spPr>
          <a:xfrm>
            <a:off x="1490547" y="908920"/>
            <a:ext cx="5844742" cy="32395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285" y="5098352"/>
            <a:ext cx="7501899" cy="1601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9688" y="4729020"/>
            <a:ext cx="840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расчетной области с разными характерными размерами по направлениям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94433" y="137599"/>
            <a:ext cx="10515600" cy="77094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Расчетные схемы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701" y="4170883"/>
            <a:ext cx="2371725" cy="5429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5870D4-399D-4DAA-8477-D2C3F51640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335289" y="1043706"/>
            <a:ext cx="593641" cy="5936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3FD19E-BACA-4BD0-BAAF-584BE4B1CF7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8280442" y="1043707"/>
            <a:ext cx="593640" cy="5936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5870D4-399D-4DAA-8477-D2C3F51640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17681" y="2082393"/>
            <a:ext cx="593641" cy="59364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3FD19E-BACA-4BD0-BAAF-584BE4B1CF7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 flipV="1">
            <a:off x="7801621" y="2082393"/>
            <a:ext cx="609701" cy="60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971" y="1298990"/>
            <a:ext cx="1400175" cy="428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043" y="2647902"/>
            <a:ext cx="2095500" cy="1066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527" y="2702649"/>
            <a:ext cx="1971675" cy="9810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345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Граничные условия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210" y="1349735"/>
            <a:ext cx="1350962" cy="454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207" y="1961066"/>
            <a:ext cx="3667125" cy="419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262" y="2731076"/>
            <a:ext cx="2781300" cy="638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747" y="3777004"/>
            <a:ext cx="3314700" cy="647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9043" y="1683130"/>
            <a:ext cx="4457700" cy="1085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70587" y="3857768"/>
            <a:ext cx="5105400" cy="15335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8584" y="4529593"/>
            <a:ext cx="1781175" cy="10763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150" y="5710807"/>
            <a:ext cx="5400675" cy="10096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5741" y="1036799"/>
            <a:ext cx="383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вид граничных условий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5741" y="1645212"/>
            <a:ext cx="392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на верхнем временном слое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192" y="2365504"/>
            <a:ext cx="419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недостающих инвариантов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38253" y="1007525"/>
            <a:ext cx="5426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методом бегущего счета для неявной схемы (с учетом внешней силы):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758584" y="3369251"/>
            <a:ext cx="1781175" cy="407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5400000">
            <a:off x="5207595" y="4395107"/>
            <a:ext cx="1781175" cy="407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18564" y="1063155"/>
            <a:ext cx="17240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Акустическая среда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605" r="7306"/>
          <a:stretch/>
        </p:blipFill>
        <p:spPr>
          <a:xfrm>
            <a:off x="142239" y="1325562"/>
            <a:ext cx="5811521" cy="3703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11" r="3486"/>
          <a:stretch/>
        </p:blipFill>
        <p:spPr>
          <a:xfrm>
            <a:off x="6023925" y="1447200"/>
            <a:ext cx="6030918" cy="358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56640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Нагружение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рельса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52072"/>
          <a:stretch/>
        </p:blipFill>
        <p:spPr>
          <a:xfrm>
            <a:off x="7959725" y="854869"/>
            <a:ext cx="3524250" cy="2962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02429"/>
            <a:ext cx="6715125" cy="1866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0691"/>
          <a:stretch/>
        </p:blipFill>
        <p:spPr>
          <a:xfrm>
            <a:off x="7959725" y="3817144"/>
            <a:ext cx="3625850" cy="2962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80" y="1196340"/>
            <a:ext cx="6705600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7079" y="3101340"/>
            <a:ext cx="665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главной горизонтальной компоненты,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0,005 с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31862" y="6062462"/>
            <a:ext cx="652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главной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компоненты,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0,005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Подробнее о результатах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145" y="1825625"/>
            <a:ext cx="11113655" cy="3985896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A. Kozhemyachenko, I. B. 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Petrov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 V. 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Favorskaya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 I. 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Khokhlov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wheels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railway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 </a:t>
            </a:r>
            <a:r>
              <a:rPr lang="ru-RU" altLang="ru-RU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</a:t>
            </a:r>
            <a:r>
              <a:rPr lang="ru-RU" alt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Vychisl</a:t>
            </a:r>
            <a:r>
              <a:rPr lang="ru-RU" alt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</a:t>
            </a:r>
            <a:r>
              <a:rPr lang="ru-RU" alt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</a:t>
            </a:r>
            <a:r>
              <a:rPr lang="ru-RU" alt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</a:t>
            </a:r>
            <a:r>
              <a:rPr lang="ru-RU" alt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60:9 (2020), 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1587–1603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altLang="ru-RU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</a:t>
            </a:r>
            <a:r>
              <a:rPr lang="ru-RU" alt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  <a:r>
              <a:rPr lang="ru-RU" alt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  <a:r>
              <a:rPr lang="ru-RU" alt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ru-RU" alt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60:9 (2020), 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1539–1554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Kozhemyachenko A.A.,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Kabanova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A.S., Petrov I.B.,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Favorskaya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A.V. (2021) Modeling Movement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Along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Bridge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Grid-Characteristic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In: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Favorskaya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M.N.,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Favorskaya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A.V., Petrov I.B., Jain L.C. (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eds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Smart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Modelling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Engineering Systems. Smart Innovation, Systems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Technologies,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214. Springer, </a:t>
            </a:r>
            <a:r>
              <a:rPr lang="de-DE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Singapore</a:t>
            </a:r>
            <a:r>
              <a:rPr 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Pesnya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E., Kozhemyachenko, A.A.,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Favorskaya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A.V. (2021). Application of Implicit Grid-Characteristic Methods for Modeling Wave Processes in Linear Elastic Media. In: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Czarnowski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Howlett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R.J., Jain, L.C. 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Intelligent Decision Technologies. Smart Innovation, Systems and Technologies,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238. Springer, Singapore. https://doi.org/10.1007/978-981-16-2765-1_12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Pesnya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E.A.,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Favorskaya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A.V. &amp; Kozhemyachenko, A.A. Implicit Hybrid Grid-Characteristic Method for Modeling Dynamic Processes in Acoustic Medium.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Lobachevskii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Math 43, 1032–1042 (2022). https://doi.org/10.1134/S1995080222070204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1880" y="237680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507"/>
            <a:ext cx="121920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endParaRPr lang="ru-RU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84941" y="4875934"/>
            <a:ext cx="1404602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84941" y="941796"/>
            <a:ext cx="483712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численного моделирования распространения упругих волн в системе «колесо-рельс» при движении локомотива и/или подвижного состава ж/д путь рассматривается в модели линейно-упругого или упруго-пластичного, деформируемого тела.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численного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получаемых систем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сеточно-характеристический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метод. С его помощью можно строить корректные численные алгоритмы для расчета граничных точек и точек контактирующих сред, имеющих разные параметры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и/или плотности.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0"/>
          <p:cNvSpPr>
            <a:spLocks noChangeArrowheads="1"/>
          </p:cNvSpPr>
          <p:nvPr/>
        </p:nvSpPr>
        <p:spPr bwMode="auto">
          <a:xfrm>
            <a:off x="3009299" y="5326319"/>
            <a:ext cx="119216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52"/>
          <p:cNvSpPr>
            <a:spLocks noChangeArrowheads="1"/>
          </p:cNvSpPr>
          <p:nvPr/>
        </p:nvSpPr>
        <p:spPr bwMode="auto">
          <a:xfrm>
            <a:off x="3009299" y="5973766"/>
            <a:ext cx="156450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713" y="1159497"/>
            <a:ext cx="6429334" cy="36675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7713" y="5027961"/>
            <a:ext cx="5706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моделирования системы «колесо-рельс» разработано граничное условие, позволяющее учитывать разные особенности колесных пар локомотива и подвижного состава в целом, ж/д пути.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018" y="164704"/>
            <a:ext cx="11196782" cy="1325563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дефектов и повреждений ж/д пути при движении локомотива и подвижного состава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0" y="-21205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0.5t.av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169675"/>
            <a:ext cx="3960000" cy="2291107"/>
          </a:xfrm>
          <a:prstGeom prst="rect">
            <a:avLst/>
          </a:prstGeom>
        </p:spPr>
      </p:pic>
      <p:pic>
        <p:nvPicPr>
          <p:cNvPr id="11" name="Рисунок 10" descr="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807" y="4534928"/>
            <a:ext cx="2923713" cy="1739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91272" y="1616981"/>
            <a:ext cx="4960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акустические сигналы, распространяющиеся по рельсам идут от локомотива, поэтому отражения волн от повреждений, в первую очередь, пойдет именно на локомотив и подвижной состав.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Диаграмма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591" y="1424322"/>
            <a:ext cx="2521967" cy="157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11а Каверна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24" y="3058698"/>
            <a:ext cx="2320210" cy="85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11б Насыпь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469" y="3058698"/>
            <a:ext cx="2320210" cy="85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G:\! СРОЧНОЕ 01_01_18\! РЖД РАН ПРЕЗЕНТАЦИИ\рис\Каверны постановка - копия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64" y="1732868"/>
            <a:ext cx="2219331" cy="122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8464" y="1356381"/>
            <a:ext cx="228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Карстовые каверны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9807" y="4038882"/>
            <a:ext cx="324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Трещины в рельсовом полотне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64008" y="3667973"/>
            <a:ext cx="4387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прочности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рельса с усталостным дефектом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64008" y="4297349"/>
            <a:ext cx="4597843" cy="2214972"/>
          </a:xfrm>
          <a:prstGeom prst="rect">
            <a:avLst/>
          </a:prstGeom>
        </p:spPr>
      </p:pic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856424"/>
              </p:ext>
            </p:extLst>
          </p:nvPr>
        </p:nvGraphicFramePr>
        <p:xfrm>
          <a:off x="6925761" y="4257476"/>
          <a:ext cx="589586" cy="554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Equation" r:id="rId12" imgW="215640" imgH="203040" progId="Equation.DSMT4">
                  <p:embed/>
                </p:oleObj>
              </mc:Choice>
              <mc:Fallback>
                <p:oleObj name="Equation" r:id="rId12" imgW="215640" imgH="203040" progId="Equation.DSMT4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25761" y="4257476"/>
                        <a:ext cx="589586" cy="554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383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09" y="2313998"/>
            <a:ext cx="10515600" cy="18885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Динамическое распределение нагрузки в условиях движения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локомотива и подвижного состава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ж/д пути</a:t>
            </a:r>
          </a:p>
        </p:txBody>
      </p:sp>
    </p:spTree>
    <p:extLst>
      <p:ext uri="{BB962C8B-B14F-4D97-AF65-F5344CB8AC3E}">
        <p14:creationId xmlns:p14="http://schemas.microsoft.com/office/powerpoint/2010/main" val="37689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79082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Моделирование контакта «колесо-рельс»</a:t>
            </a:r>
            <a:endParaRPr lang="ru-RU" dirty="0"/>
          </a:p>
        </p:txBody>
      </p:sp>
      <p:pic>
        <p:nvPicPr>
          <p:cNvPr id="4" name="Рисунок 3" descr="C:\Users\Алена\Desktop\Работа\! СРОЧНОЕ 01_01_18\KES 2018\подготовка рисунков\train\train 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13" y="3578369"/>
            <a:ext cx="7228373" cy="29055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5375564" y="5446280"/>
          <a:ext cx="1703964" cy="80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Equation" r:id="rId4" imgW="863280" imgH="406080" progId="Equation.DSMT4">
                  <p:embed/>
                </p:oleObj>
              </mc:Choice>
              <mc:Fallback>
                <p:oleObj name="Equation" r:id="rId4" imgW="863280" imgH="406080" progId="Equation.DSMT4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75564" y="5446280"/>
                        <a:ext cx="1703964" cy="801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300902" y="3720470"/>
          <a:ext cx="24304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Equation" r:id="rId6" imgW="2438400" imgH="393700" progId="Equation.DSMT4">
                  <p:embed/>
                </p:oleObj>
              </mc:Choice>
              <mc:Fallback>
                <p:oleObj name="Equation" r:id="rId6" imgW="2438400" imgH="393700" progId="Equation.DSMT4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02" y="3720470"/>
                        <a:ext cx="243046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300902" y="4143571"/>
          <a:ext cx="24542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Equation" r:id="rId8" imgW="2463800" imgH="393700" progId="Equation.DSMT4">
                  <p:embed/>
                </p:oleObj>
              </mc:Choice>
              <mc:Fallback>
                <p:oleObj name="Equation" r:id="rId8" imgW="2463800" imgH="393700" progId="Equation.DSMT4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02" y="4143571"/>
                        <a:ext cx="24542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277090" y="4650148"/>
          <a:ext cx="24463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Equation" r:id="rId10" imgW="2451100" imgH="393700" progId="Equation.DSMT4">
                  <p:embed/>
                </p:oleObj>
              </mc:Choice>
              <mc:Fallback>
                <p:oleObj name="Equation" r:id="rId10" imgW="2451100" imgH="393700" progId="Equation.DSMT4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90" y="4650148"/>
                        <a:ext cx="24463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/>
          </p:nvPr>
        </p:nvGraphicFramePr>
        <p:xfrm>
          <a:off x="300902" y="5123249"/>
          <a:ext cx="24542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Equation" r:id="rId12" imgW="2463800" imgH="393700" progId="Equation.DSMT4">
                  <p:embed/>
                </p:oleObj>
              </mc:Choice>
              <mc:Fallback>
                <p:oleObj name="Equation" r:id="rId12" imgW="2463800" imgH="393700" progId="Equation.DSMT4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02" y="5123249"/>
                        <a:ext cx="24542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77090" y="98829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/>
          </p:nvPr>
        </p:nvGraphicFramePr>
        <p:xfrm>
          <a:off x="277090" y="2032334"/>
          <a:ext cx="23844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Equation" r:id="rId14" imgW="2374900" imgH="939800" progId="Equation.DSMT4">
                  <p:embed/>
                </p:oleObj>
              </mc:Choice>
              <mc:Fallback>
                <p:oleObj name="Equation" r:id="rId14" imgW="2374900" imgH="939800" progId="Equation.DSMT4">
                  <p:embed/>
                  <p:pic>
                    <p:nvPicPr>
                      <p:cNvPr id="15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90" y="2032334"/>
                        <a:ext cx="2384425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/>
          </p:nvPr>
        </p:nvGraphicFramePr>
        <p:xfrm>
          <a:off x="2800668" y="1727533"/>
          <a:ext cx="3178175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Equation" r:id="rId16" imgW="3175000" imgH="1574800" progId="Equation.DSMT4">
                  <p:embed/>
                </p:oleObj>
              </mc:Choice>
              <mc:Fallback>
                <p:oleObj name="Equation" r:id="rId16" imgW="3175000" imgH="1574800" progId="Equation.DSMT4">
                  <p:embed/>
                  <p:pic>
                    <p:nvPicPr>
                      <p:cNvPr id="16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668" y="1727533"/>
                        <a:ext cx="3178175" cy="153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" name="Рисунок 18" descr="C:\Users\Алена\Desktop\Работа\! СРОЧНОЕ 01_01_18\! Мой РНФ отчёт и офи_мы\ОФИ_Мы\rail wheel\Подготовка рисунков\Итог\Перемена давления B v3.pn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513" y="1646990"/>
            <a:ext cx="4013345" cy="187198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968377" y="939270"/>
            <a:ext cx="145089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/>
          </p:nvPr>
        </p:nvGraphicFramePr>
        <p:xfrm>
          <a:off x="4086091" y="1150638"/>
          <a:ext cx="4282910" cy="506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Equation" r:id="rId19" imgW="2070100" imgH="254000" progId="Equation.DSMT4">
                  <p:embed/>
                </p:oleObj>
              </mc:Choice>
              <mc:Fallback>
                <p:oleObj name="Equation" r:id="rId19" imgW="2070100" imgH="254000" progId="Equation.DSMT4">
                  <p:embed/>
                  <p:pic>
                    <p:nvPicPr>
                      <p:cNvPr id="21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091" y="1150638"/>
                        <a:ext cx="4282910" cy="506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6117996" y="20547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/>
          </p:nvPr>
        </p:nvGraphicFramePr>
        <p:xfrm>
          <a:off x="6117996" y="2309992"/>
          <a:ext cx="17367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6" name="Equation" r:id="rId21" imgW="1739900" imgH="495300" progId="Equation.DSMT4">
                  <p:embed/>
                </p:oleObj>
              </mc:Choice>
              <mc:Fallback>
                <p:oleObj name="Equation" r:id="rId21" imgW="1739900" imgH="495300" progId="Equation.DSMT4">
                  <p:embed/>
                  <p:pic>
                    <p:nvPicPr>
                      <p:cNvPr id="23" name="Объект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7996" y="2309992"/>
                        <a:ext cx="173672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62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45" y="-1752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удара колеса с ползуном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4" y="2492026"/>
            <a:ext cx="7772400" cy="8363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4" y="4049528"/>
            <a:ext cx="7772400" cy="810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4" y="5594493"/>
            <a:ext cx="7772400" cy="836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668" y="2122694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вертикальная компонента тензора напряжений Коши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7860" y="332840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ползуна: 2мм. Скорость поезда: 120 км/ч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1876" y="4842909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повреждений. Скорость поезда: 120 км/ч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1876" y="6370473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повреждений. Скорость поезда: 15 км/ч</a:t>
            </a:r>
          </a:p>
        </p:txBody>
      </p:sp>
      <p:pic>
        <p:nvPicPr>
          <p:cNvPr id="12" name="Picture 5" descr="F:\! СРОЧНОЕ 01_01_18\! РЖД РАН ПРЕЗЕНТАЦИИ\Итог - копия\Колесо 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401" y="807715"/>
            <a:ext cx="1915260" cy="191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лена\Pictures\120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0" y="2786391"/>
            <a:ext cx="3815776" cy="179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Алена\Pictures\120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60" y="4633044"/>
            <a:ext cx="3815776" cy="17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2583" y="884230"/>
            <a:ext cx="76280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5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прохождения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локомотива, подвижного состава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рельсовому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полотну и расчетные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 ж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 рельса при движении состава с колесной парой с ползуном глубиной 2 мм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скоростью 120 км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  в разные моменты времени и направление их роста.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59337" y="6367733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Трещины и направление их роста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Рисунок 1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0" y="4136624"/>
            <a:ext cx="11211435" cy="7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Рисунок 1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0" y="4999144"/>
            <a:ext cx="11211435" cy="77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5" name="Рисунок 1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0" y="5854588"/>
            <a:ext cx="11211435" cy="7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31871"/>
              </p:ext>
            </p:extLst>
          </p:nvPr>
        </p:nvGraphicFramePr>
        <p:xfrm>
          <a:off x="7036481" y="3805054"/>
          <a:ext cx="2887663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Equation" r:id="rId6" imgW="2882900" imgH="241300" progId="Equation.DSMT4">
                  <p:embed/>
                </p:oleObj>
              </mc:Choice>
              <mc:Fallback>
                <p:oleObj name="Equation" r:id="rId6" imgW="2882900" imgH="241300" progId="Equation.DSMT4">
                  <p:embed/>
                  <p:pic>
                    <p:nvPicPr>
                      <p:cNvPr id="14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6481" y="3805054"/>
                        <a:ext cx="2887663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30820" y="3779747"/>
            <a:ext cx="70246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oto Sans CJK SC Regular" charset="0"/>
                <a:cs typeface="Times New Roman" panose="02020603050405020304" pitchFamily="18" charset="0"/>
              </a:rPr>
              <a:t>Безбалластный</a:t>
            </a:r>
            <a: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oto Sans CJK SC Regular" charset="0"/>
                <a:cs typeface="Times New Roman" panose="02020603050405020304" pitchFamily="18" charset="0"/>
              </a:rPr>
              <a:t> мост. 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oto Sans CJK SC Regular" charset="0"/>
                <a:cs typeface="Times New Roman" panose="02020603050405020304" pitchFamily="18" charset="0"/>
              </a:rPr>
              <a:t>Главная вертикальная компонента тензора Коши в различные моменты времени: 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06768" y="5266"/>
            <a:ext cx="10515600" cy="95936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по мосту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30820" y="1241624"/>
            <a:ext cx="6816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oto Sans CJK SC Regular" charset="0"/>
                <a:cs typeface="Times New Roman" panose="02020603050405020304" pitchFamily="18" charset="0"/>
              </a:rPr>
              <a:t>Балластный мост. 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oto Sans CJK SC Regular" charset="0"/>
                <a:cs typeface="Times New Roman" panose="02020603050405020304" pitchFamily="18" charset="0"/>
              </a:rPr>
              <a:t>Главная вертикальная компонента тензора Коши в различные моменты времени: 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597203"/>
              </p:ext>
            </p:extLst>
          </p:nvPr>
        </p:nvGraphicFramePr>
        <p:xfrm>
          <a:off x="6764901" y="1257885"/>
          <a:ext cx="2887663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Equation" r:id="rId8" imgW="2882900" imgH="241300" progId="Equation.DSMT4">
                  <p:embed/>
                </p:oleObj>
              </mc:Choice>
              <mc:Fallback>
                <p:oleObj name="Equation" r:id="rId8" imgW="2882900" imgH="241300" progId="Equation.DSMT4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901" y="1257885"/>
                        <a:ext cx="2887663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4989416" y="815685"/>
            <a:ext cx="23503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oto Sans CJK SC Regular" charset="0"/>
                <a:cs typeface="Times New Roman" panose="02020603050405020304" pitchFamily="18" charset="0"/>
              </a:rPr>
              <a:t> 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oto Sans CJK SC Regular" charset="0"/>
                <a:cs typeface="Times New Roman" panose="02020603050405020304" pitchFamily="18" charset="0"/>
              </a:rPr>
              <a:t>Скорость состава 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oto Sans CJK SC Regular" charset="0"/>
                <a:cs typeface="Times New Roman" panose="02020603050405020304" pitchFamily="18" charset="0"/>
              </a:rPr>
              <a:t>180 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oto Sans CJK SC Regular" charset="0"/>
                <a:cs typeface="Times New Roman" panose="02020603050405020304" pitchFamily="18" charset="0"/>
              </a:rPr>
              <a:t>км/ч.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751" name="Рисунок 8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0" y="1492001"/>
            <a:ext cx="11211435" cy="69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Рисунок 8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0" y="2240073"/>
            <a:ext cx="11211435" cy="72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Рисунок 8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0" y="3018332"/>
            <a:ext cx="11211435" cy="7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" name="Рисунок 17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3" t="51127" r="4322" b="2856"/>
          <a:stretch/>
        </p:blipFill>
        <p:spPr bwMode="auto">
          <a:xfrm>
            <a:off x="11342255" y="3128322"/>
            <a:ext cx="704215" cy="1657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19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768" y="526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по мосту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1" y="1690688"/>
            <a:ext cx="11220587" cy="67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1" y="2516998"/>
            <a:ext cx="11220587" cy="60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9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2" y="3276799"/>
            <a:ext cx="11220586" cy="63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46365" y="1338959"/>
            <a:ext cx="68162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oto Sans CJK SC Regular" charset="0"/>
                <a:cs typeface="Times New Roman" panose="02020603050405020304" pitchFamily="18" charset="0"/>
              </a:rPr>
              <a:t>Балластный мост. 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oto Sans CJK SC Regular" charset="0"/>
                <a:cs typeface="Times New Roman" panose="02020603050405020304" pitchFamily="18" charset="0"/>
              </a:rPr>
              <a:t>Главная вертикальная компонента тензора Коши в различные моменты времени: 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/>
          </p:nvPr>
        </p:nvGraphicFramePr>
        <p:xfrm>
          <a:off x="6780446" y="1355220"/>
          <a:ext cx="2887663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Equation" r:id="rId6" imgW="2882900" imgH="241300" progId="Equation.DSMT4">
                  <p:embed/>
                </p:oleObj>
              </mc:Choice>
              <mc:Fallback>
                <p:oleObj name="Equation" r:id="rId6" imgW="288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446" y="1355220"/>
                        <a:ext cx="2887663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03" t="51127" r="4322" b="2856"/>
          <a:stretch/>
        </p:blipFill>
        <p:spPr bwMode="auto">
          <a:xfrm>
            <a:off x="11422368" y="3425911"/>
            <a:ext cx="704215" cy="1657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2" y="4415051"/>
            <a:ext cx="10766585" cy="74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2" y="5221415"/>
            <a:ext cx="10766586" cy="76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1" y="6037551"/>
            <a:ext cx="10766585" cy="7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Объект 13"/>
          <p:cNvGraphicFramePr>
            <a:graphicFrameLocks noChangeAspect="1"/>
          </p:cNvGraphicFramePr>
          <p:nvPr>
            <p:extLst/>
          </p:nvPr>
        </p:nvGraphicFramePr>
        <p:xfrm>
          <a:off x="7516772" y="4079870"/>
          <a:ext cx="2887663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Equation" r:id="rId12" imgW="2882900" imgH="241300" progId="Equation.DSMT4">
                  <p:embed/>
                </p:oleObj>
              </mc:Choice>
              <mc:Fallback>
                <p:oleObj name="Equation" r:id="rId12" imgW="288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772" y="4079870"/>
                        <a:ext cx="2887663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655781" y="4063609"/>
            <a:ext cx="70246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oto Sans CJK SC Regular" charset="0"/>
                <a:cs typeface="Times New Roman" panose="02020603050405020304" pitchFamily="18" charset="0"/>
              </a:rPr>
              <a:t>Безбалластный</a:t>
            </a:r>
            <a: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oto Sans CJK SC Regular" charset="0"/>
                <a:cs typeface="Times New Roman" panose="02020603050405020304" pitchFamily="18" charset="0"/>
              </a:rPr>
              <a:t> мост. 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oto Sans CJK SC Regular" charset="0"/>
                <a:cs typeface="Times New Roman" panose="02020603050405020304" pitchFamily="18" charset="0"/>
              </a:rPr>
              <a:t>Главная вертикальная компонента тензора Коши в различные моменты времени: 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5083457" y="964625"/>
            <a:ext cx="23503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oto Sans CJK SC Regular" charset="0"/>
                <a:cs typeface="Times New Roman" panose="02020603050405020304" pitchFamily="18" charset="0"/>
              </a:rPr>
              <a:t> 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Noto Sans CJK SC Regular" charset="0"/>
                <a:cs typeface="Times New Roman" panose="02020603050405020304" pitchFamily="18" charset="0"/>
              </a:rPr>
              <a:t>Скорость состава 240 км/ч.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0345" y="2485159"/>
            <a:ext cx="108827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явно-неявного сеточно-характеристический метода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6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405</Words>
  <Application>Microsoft Office PowerPoint</Application>
  <PresentationFormat>Широкоэкранный</PresentationFormat>
  <Paragraphs>52</Paragraphs>
  <Slides>15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等线</vt:lpstr>
      <vt:lpstr>Noto Sans CJK SC Regular</vt:lpstr>
      <vt:lpstr>Times New Roman</vt:lpstr>
      <vt:lpstr>Тема Office</vt:lpstr>
      <vt:lpstr>Equation</vt:lpstr>
      <vt:lpstr>Использование сеточно-характеристических методов в задачах железнодорожной безопасности транспорта </vt:lpstr>
      <vt:lpstr>Математическая модель</vt:lpstr>
      <vt:lpstr>Учет дефектов и повреждений ж/д пути при движении локомотива и подвижного состава</vt:lpstr>
      <vt:lpstr>Динамическое распределение нагрузки в условиях движения локомотива и подвижного состава по ж/д пути</vt:lpstr>
      <vt:lpstr>Моделирование контакта «колесо-рельс»</vt:lpstr>
      <vt:lpstr>Моделирование удара колеса с ползуном</vt:lpstr>
      <vt:lpstr>Движение по мосту</vt:lpstr>
      <vt:lpstr>Движение по мосту</vt:lpstr>
      <vt:lpstr>Презентация PowerPoint</vt:lpstr>
      <vt:lpstr>Расчетные схемы</vt:lpstr>
      <vt:lpstr>Граничные условия</vt:lpstr>
      <vt:lpstr>Акустическая среда</vt:lpstr>
      <vt:lpstr>Нагружение рельса</vt:lpstr>
      <vt:lpstr>Подробнее о результатах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сеточно-характеристического метода для решения задач железнодорожной безопасности</dc:title>
  <dc:creator>Anton Kozhemyachenko</dc:creator>
  <cp:lastModifiedBy>Anton Kozhemyachenko</cp:lastModifiedBy>
  <cp:revision>81</cp:revision>
  <dcterms:created xsi:type="dcterms:W3CDTF">2018-11-23T23:00:32Z</dcterms:created>
  <dcterms:modified xsi:type="dcterms:W3CDTF">2022-10-04T21:46:54Z</dcterms:modified>
</cp:coreProperties>
</file>