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5C823-2C5D-41C3-A7D4-5517B928026D}" type="datetimeFigureOut">
              <a:rPr lang="ru-RU" smtClean="0"/>
              <a:t>25.09.2022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25137-5C1B-4A10-83E4-7151722BA840}" type="slidenum">
              <a:rPr lang="ru-RU" smtClean="0"/>
              <a:t>‹#›</a:t>
            </a:fld>
            <a:endParaRPr lang="ru-RU"/>
          </a:p>
        </p:txBody>
      </p:sp>
    </p:spTree>
    <p:extLst>
      <p:ext uri="{BB962C8B-B14F-4D97-AF65-F5344CB8AC3E}">
        <p14:creationId xmlns:p14="http://schemas.microsoft.com/office/powerpoint/2010/main" val="1722864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4BE91F-F872-4441-8525-53595866322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D3A31A47-8FC0-415E-922B-AA765F43BF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4770425-A0E9-477E-A28D-781E19349658}"/>
              </a:ext>
            </a:extLst>
          </p:cNvPr>
          <p:cNvSpPr>
            <a:spLocks noGrp="1"/>
          </p:cNvSpPr>
          <p:nvPr>
            <p:ph type="dt" sz="half" idx="10"/>
          </p:nvPr>
        </p:nvSpPr>
        <p:spPr/>
        <p:txBody>
          <a:bodyPr/>
          <a:lstStyle/>
          <a:p>
            <a:fld id="{DE0C223C-7AA0-4EA2-A838-FE5D2D3A7D06}" type="datetime1">
              <a:rPr lang="ru-RU" smtClean="0"/>
              <a:t>25.09.2022</a:t>
            </a:fld>
            <a:endParaRPr lang="ru-RU"/>
          </a:p>
        </p:txBody>
      </p:sp>
      <p:sp>
        <p:nvSpPr>
          <p:cNvPr id="5" name="Нижний колонтитул 4">
            <a:extLst>
              <a:ext uri="{FF2B5EF4-FFF2-40B4-BE49-F238E27FC236}">
                <a16:creationId xmlns:a16="http://schemas.microsoft.com/office/drawing/2014/main" id="{52ACF702-CC98-411A-8994-A512095AF0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619A5EB-814D-4056-8F12-15595B96D774}"/>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249918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65359-444C-4533-9099-FC7BDBC4B39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2EDCD69-EF04-4D53-A88C-BEAB76E9C16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14F223-0841-48DB-B978-FBF1A79B0618}"/>
              </a:ext>
            </a:extLst>
          </p:cNvPr>
          <p:cNvSpPr>
            <a:spLocks noGrp="1"/>
          </p:cNvSpPr>
          <p:nvPr>
            <p:ph type="dt" sz="half" idx="10"/>
          </p:nvPr>
        </p:nvSpPr>
        <p:spPr/>
        <p:txBody>
          <a:bodyPr/>
          <a:lstStyle/>
          <a:p>
            <a:fld id="{C5402B08-F9BC-4A51-832F-C0402C019CB0}" type="datetime1">
              <a:rPr lang="ru-RU" smtClean="0"/>
              <a:t>25.09.2022</a:t>
            </a:fld>
            <a:endParaRPr lang="ru-RU"/>
          </a:p>
        </p:txBody>
      </p:sp>
      <p:sp>
        <p:nvSpPr>
          <p:cNvPr id="5" name="Нижний колонтитул 4">
            <a:extLst>
              <a:ext uri="{FF2B5EF4-FFF2-40B4-BE49-F238E27FC236}">
                <a16:creationId xmlns:a16="http://schemas.microsoft.com/office/drawing/2014/main" id="{B496261A-328A-4E56-93A1-9DABE0E727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4B93773-DFF5-43E1-A295-DF959D2A132D}"/>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121556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66E92F7-F5FA-49D1-A9AB-02695D4B83B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8055CB0-11B0-43BD-B964-7AE0AEEBC24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146C2F1-2EA7-4242-839B-33132A1EFBA0}"/>
              </a:ext>
            </a:extLst>
          </p:cNvPr>
          <p:cNvSpPr>
            <a:spLocks noGrp="1"/>
          </p:cNvSpPr>
          <p:nvPr>
            <p:ph type="dt" sz="half" idx="10"/>
          </p:nvPr>
        </p:nvSpPr>
        <p:spPr/>
        <p:txBody>
          <a:bodyPr/>
          <a:lstStyle/>
          <a:p>
            <a:fld id="{BC099198-63F0-4D6E-958A-CCF7BCE06479}" type="datetime1">
              <a:rPr lang="ru-RU" smtClean="0"/>
              <a:t>25.09.2022</a:t>
            </a:fld>
            <a:endParaRPr lang="ru-RU"/>
          </a:p>
        </p:txBody>
      </p:sp>
      <p:sp>
        <p:nvSpPr>
          <p:cNvPr id="5" name="Нижний колонтитул 4">
            <a:extLst>
              <a:ext uri="{FF2B5EF4-FFF2-40B4-BE49-F238E27FC236}">
                <a16:creationId xmlns:a16="http://schemas.microsoft.com/office/drawing/2014/main" id="{BAAC3757-7DE9-461A-8BF8-0397151AC1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991F8F-50D4-409C-8BA7-9E4E7C5BD115}"/>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134195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68E828-389E-4160-B22F-B1BD4409286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7A4C1BD-95FC-4039-97B0-3F18554A3E4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9B16872-8422-4630-B114-A31A8EB85A25}"/>
              </a:ext>
            </a:extLst>
          </p:cNvPr>
          <p:cNvSpPr>
            <a:spLocks noGrp="1"/>
          </p:cNvSpPr>
          <p:nvPr>
            <p:ph type="dt" sz="half" idx="10"/>
          </p:nvPr>
        </p:nvSpPr>
        <p:spPr/>
        <p:txBody>
          <a:bodyPr/>
          <a:lstStyle/>
          <a:p>
            <a:fld id="{BB2AC91A-FAF8-49DB-B0ED-C81C46C82AB5}" type="datetime1">
              <a:rPr lang="ru-RU" smtClean="0"/>
              <a:t>25.09.2022</a:t>
            </a:fld>
            <a:endParaRPr lang="ru-RU"/>
          </a:p>
        </p:txBody>
      </p:sp>
      <p:sp>
        <p:nvSpPr>
          <p:cNvPr id="5" name="Нижний колонтитул 4">
            <a:extLst>
              <a:ext uri="{FF2B5EF4-FFF2-40B4-BE49-F238E27FC236}">
                <a16:creationId xmlns:a16="http://schemas.microsoft.com/office/drawing/2014/main" id="{11F4EBE9-FA2C-48AC-9F29-F5E3151F39A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7E88E0F-3BBA-4978-A93A-1D9A2F686A80}"/>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375095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DEB001-A2E0-47C3-969C-20E809BF25E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5F7F43A-9483-4840-ADB9-A7FE288E34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46A18D5-EF26-4394-ACF7-25AA13E72A4E}"/>
              </a:ext>
            </a:extLst>
          </p:cNvPr>
          <p:cNvSpPr>
            <a:spLocks noGrp="1"/>
          </p:cNvSpPr>
          <p:nvPr>
            <p:ph type="dt" sz="half" idx="10"/>
          </p:nvPr>
        </p:nvSpPr>
        <p:spPr/>
        <p:txBody>
          <a:bodyPr/>
          <a:lstStyle/>
          <a:p>
            <a:fld id="{73753422-9C21-4EDC-8305-7A72BC0D262E}" type="datetime1">
              <a:rPr lang="ru-RU" smtClean="0"/>
              <a:t>25.09.2022</a:t>
            </a:fld>
            <a:endParaRPr lang="ru-RU"/>
          </a:p>
        </p:txBody>
      </p:sp>
      <p:sp>
        <p:nvSpPr>
          <p:cNvPr id="5" name="Нижний колонтитул 4">
            <a:extLst>
              <a:ext uri="{FF2B5EF4-FFF2-40B4-BE49-F238E27FC236}">
                <a16:creationId xmlns:a16="http://schemas.microsoft.com/office/drawing/2014/main" id="{9EB10574-9F11-445B-A744-41BEA8F7699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08E0056-D9EE-417F-9C7F-DD115FC86523}"/>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360005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051C70-103F-447B-A862-7AD4C6FBAD5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D818417-222E-4D6F-BFFB-67761110D33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9DA64F8-D8CD-4456-8687-73F10E3418F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50ACD6C-F1DD-4CAF-B0E5-29AC1BE66E64}"/>
              </a:ext>
            </a:extLst>
          </p:cNvPr>
          <p:cNvSpPr>
            <a:spLocks noGrp="1"/>
          </p:cNvSpPr>
          <p:nvPr>
            <p:ph type="dt" sz="half" idx="10"/>
          </p:nvPr>
        </p:nvSpPr>
        <p:spPr/>
        <p:txBody>
          <a:bodyPr/>
          <a:lstStyle/>
          <a:p>
            <a:fld id="{B8582583-D12D-4EF1-B7F6-851FAB7035BC}" type="datetime1">
              <a:rPr lang="ru-RU" smtClean="0"/>
              <a:t>25.09.2022</a:t>
            </a:fld>
            <a:endParaRPr lang="ru-RU"/>
          </a:p>
        </p:txBody>
      </p:sp>
      <p:sp>
        <p:nvSpPr>
          <p:cNvPr id="6" name="Нижний колонтитул 5">
            <a:extLst>
              <a:ext uri="{FF2B5EF4-FFF2-40B4-BE49-F238E27FC236}">
                <a16:creationId xmlns:a16="http://schemas.microsoft.com/office/drawing/2014/main" id="{87F125AC-36F4-4AAD-8D54-D4DCD9F1053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372640E-78E9-49CC-8992-305146AB34B5}"/>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388684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9F18CA-12FB-4BE6-8261-68065071CEF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E0CE04D-A193-4792-B904-15784B3ED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CFC5B6B-BE00-4EB3-9F55-886C77A317B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89C942E-F2FE-4FEB-BC72-5BD3343DB3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021BB89-88F7-4CB8-BB4F-C1A5835C495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8959363-8DCF-4381-8F0C-BC69A123E446}"/>
              </a:ext>
            </a:extLst>
          </p:cNvPr>
          <p:cNvSpPr>
            <a:spLocks noGrp="1"/>
          </p:cNvSpPr>
          <p:nvPr>
            <p:ph type="dt" sz="half" idx="10"/>
          </p:nvPr>
        </p:nvSpPr>
        <p:spPr/>
        <p:txBody>
          <a:bodyPr/>
          <a:lstStyle/>
          <a:p>
            <a:fld id="{EFE896F9-F998-46E4-AF90-8B68C5A8A1A0}" type="datetime1">
              <a:rPr lang="ru-RU" smtClean="0"/>
              <a:t>25.09.2022</a:t>
            </a:fld>
            <a:endParaRPr lang="ru-RU"/>
          </a:p>
        </p:txBody>
      </p:sp>
      <p:sp>
        <p:nvSpPr>
          <p:cNvPr id="8" name="Нижний колонтитул 7">
            <a:extLst>
              <a:ext uri="{FF2B5EF4-FFF2-40B4-BE49-F238E27FC236}">
                <a16:creationId xmlns:a16="http://schemas.microsoft.com/office/drawing/2014/main" id="{81E93986-93D6-40C9-83A4-556B743B5C1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70BBC99-0B30-47C4-836C-796ED220DCCF}"/>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428510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1879AC-0B3A-4A89-88A6-5273A2AC2CD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D78315A-A930-4F12-AC1F-6E305DAF2FC8}"/>
              </a:ext>
            </a:extLst>
          </p:cNvPr>
          <p:cNvSpPr>
            <a:spLocks noGrp="1"/>
          </p:cNvSpPr>
          <p:nvPr>
            <p:ph type="dt" sz="half" idx="10"/>
          </p:nvPr>
        </p:nvSpPr>
        <p:spPr/>
        <p:txBody>
          <a:bodyPr/>
          <a:lstStyle/>
          <a:p>
            <a:fld id="{C1714F49-605E-4ABB-A21A-74B99EB1896D}" type="datetime1">
              <a:rPr lang="ru-RU" smtClean="0"/>
              <a:t>25.09.2022</a:t>
            </a:fld>
            <a:endParaRPr lang="ru-RU"/>
          </a:p>
        </p:txBody>
      </p:sp>
      <p:sp>
        <p:nvSpPr>
          <p:cNvPr id="4" name="Нижний колонтитул 3">
            <a:extLst>
              <a:ext uri="{FF2B5EF4-FFF2-40B4-BE49-F238E27FC236}">
                <a16:creationId xmlns:a16="http://schemas.microsoft.com/office/drawing/2014/main" id="{C118F173-905C-4503-9536-565A36F4886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4F265AF-39BD-4B6C-93D8-E7F648991ED1}"/>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246189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BE30C80-C17C-43D3-AB37-118BF5C04651}"/>
              </a:ext>
            </a:extLst>
          </p:cNvPr>
          <p:cNvSpPr>
            <a:spLocks noGrp="1"/>
          </p:cNvSpPr>
          <p:nvPr>
            <p:ph type="dt" sz="half" idx="10"/>
          </p:nvPr>
        </p:nvSpPr>
        <p:spPr/>
        <p:txBody>
          <a:bodyPr/>
          <a:lstStyle/>
          <a:p>
            <a:fld id="{2B5AD487-CF3D-4605-ACD2-0759A368FF7D}" type="datetime1">
              <a:rPr lang="ru-RU" smtClean="0"/>
              <a:t>25.09.2022</a:t>
            </a:fld>
            <a:endParaRPr lang="ru-RU"/>
          </a:p>
        </p:txBody>
      </p:sp>
      <p:sp>
        <p:nvSpPr>
          <p:cNvPr id="3" name="Нижний колонтитул 2">
            <a:extLst>
              <a:ext uri="{FF2B5EF4-FFF2-40B4-BE49-F238E27FC236}">
                <a16:creationId xmlns:a16="http://schemas.microsoft.com/office/drawing/2014/main" id="{13DFD4B5-18B8-4DDA-B3C1-EC76FE252CA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48390190-F5A8-4FEB-BEDB-E40D41626531}"/>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287468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4A234B-B372-427C-95D1-18880E2EAA7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5AEC666-5AA2-42D9-9E96-F4B3BBAD5E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769E969-C328-446D-8817-B1E4163F41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BE916D6-3314-4170-B605-0EA998CC191C}"/>
              </a:ext>
            </a:extLst>
          </p:cNvPr>
          <p:cNvSpPr>
            <a:spLocks noGrp="1"/>
          </p:cNvSpPr>
          <p:nvPr>
            <p:ph type="dt" sz="half" idx="10"/>
          </p:nvPr>
        </p:nvSpPr>
        <p:spPr/>
        <p:txBody>
          <a:bodyPr/>
          <a:lstStyle/>
          <a:p>
            <a:fld id="{0F0CF568-DE9F-4B9F-9624-7877979EEE82}" type="datetime1">
              <a:rPr lang="ru-RU" smtClean="0"/>
              <a:t>25.09.2022</a:t>
            </a:fld>
            <a:endParaRPr lang="ru-RU"/>
          </a:p>
        </p:txBody>
      </p:sp>
      <p:sp>
        <p:nvSpPr>
          <p:cNvPr id="6" name="Нижний колонтитул 5">
            <a:extLst>
              <a:ext uri="{FF2B5EF4-FFF2-40B4-BE49-F238E27FC236}">
                <a16:creationId xmlns:a16="http://schemas.microsoft.com/office/drawing/2014/main" id="{32CD22A9-A28D-43EB-9FF4-46E55663DC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F2DAC26-AF44-4239-A687-FB35B3821691}"/>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61489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043812-B423-4194-9957-0F52CE33102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124A653-A56C-4DF2-9252-3CAAD3E344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76F4D05-DD24-4265-8D19-874B3ED67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74BCC71-452B-4DDF-8519-2F12E58DDA60}"/>
              </a:ext>
            </a:extLst>
          </p:cNvPr>
          <p:cNvSpPr>
            <a:spLocks noGrp="1"/>
          </p:cNvSpPr>
          <p:nvPr>
            <p:ph type="dt" sz="half" idx="10"/>
          </p:nvPr>
        </p:nvSpPr>
        <p:spPr/>
        <p:txBody>
          <a:bodyPr/>
          <a:lstStyle/>
          <a:p>
            <a:fld id="{24E971AF-C4B1-4370-9B77-1D053D30D900}" type="datetime1">
              <a:rPr lang="ru-RU" smtClean="0"/>
              <a:t>25.09.2022</a:t>
            </a:fld>
            <a:endParaRPr lang="ru-RU"/>
          </a:p>
        </p:txBody>
      </p:sp>
      <p:sp>
        <p:nvSpPr>
          <p:cNvPr id="6" name="Нижний колонтитул 5">
            <a:extLst>
              <a:ext uri="{FF2B5EF4-FFF2-40B4-BE49-F238E27FC236}">
                <a16:creationId xmlns:a16="http://schemas.microsoft.com/office/drawing/2014/main" id="{00E8A93D-57CE-4339-B7AC-9EA51E07DA6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C2F1E28-8EBA-4417-A55F-148EE259C6A8}"/>
              </a:ext>
            </a:extLst>
          </p:cNvPr>
          <p:cNvSpPr>
            <a:spLocks noGrp="1"/>
          </p:cNvSpPr>
          <p:nvPr>
            <p:ph type="sldNum" sz="quarter" idx="12"/>
          </p:nvPr>
        </p:nvSpPr>
        <p:spPr/>
        <p:txBody>
          <a:bodyPr/>
          <a:lstStyle/>
          <a:p>
            <a:fld id="{DB84997C-9EA8-422F-8EBE-0412128997CA}" type="slidenum">
              <a:rPr lang="ru-RU" smtClean="0"/>
              <a:t>‹#›</a:t>
            </a:fld>
            <a:endParaRPr lang="ru-RU"/>
          </a:p>
        </p:txBody>
      </p:sp>
    </p:spTree>
    <p:extLst>
      <p:ext uri="{BB962C8B-B14F-4D97-AF65-F5344CB8AC3E}">
        <p14:creationId xmlns:p14="http://schemas.microsoft.com/office/powerpoint/2010/main" val="190292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10675F-4B45-4483-A42F-1A4104844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BD7EF565-8B74-4F06-9FFC-826A66DBB8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059E8E3-BEA8-48FD-909A-D709B37D1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1954E-7AFD-434E-A517-07BD6E3D2778}" type="datetime1">
              <a:rPr lang="ru-RU" smtClean="0"/>
              <a:t>25.09.2022</a:t>
            </a:fld>
            <a:endParaRPr lang="ru-RU"/>
          </a:p>
        </p:txBody>
      </p:sp>
      <p:sp>
        <p:nvSpPr>
          <p:cNvPr id="5" name="Нижний колонтитул 4">
            <a:extLst>
              <a:ext uri="{FF2B5EF4-FFF2-40B4-BE49-F238E27FC236}">
                <a16:creationId xmlns:a16="http://schemas.microsoft.com/office/drawing/2014/main" id="{157615F0-79C3-4A79-A4B9-EEFA58AFD7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497CFEA-77DF-4785-9831-A3FE13B8A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4997C-9EA8-422F-8EBE-0412128997CA}" type="slidenum">
              <a:rPr lang="ru-RU" smtClean="0"/>
              <a:t>‹#›</a:t>
            </a:fld>
            <a:endParaRPr lang="ru-RU"/>
          </a:p>
        </p:txBody>
      </p:sp>
    </p:spTree>
    <p:extLst>
      <p:ext uri="{BB962C8B-B14F-4D97-AF65-F5344CB8AC3E}">
        <p14:creationId xmlns:p14="http://schemas.microsoft.com/office/powerpoint/2010/main" val="2708278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0D1C7B-27BC-4B23-B46C-D2C1F5CF2F1C}"/>
              </a:ext>
            </a:extLst>
          </p:cNvPr>
          <p:cNvSpPr>
            <a:spLocks noGrp="1"/>
          </p:cNvSpPr>
          <p:nvPr>
            <p:ph type="ctrTitle"/>
          </p:nvPr>
        </p:nvSpPr>
        <p:spPr>
          <a:xfrm>
            <a:off x="1186963" y="914400"/>
            <a:ext cx="9481038" cy="3294307"/>
          </a:xfrm>
        </p:spPr>
        <p:txBody>
          <a:bodyPr>
            <a:normAutofit/>
          </a:bodyPr>
          <a:lstStyle/>
          <a:p>
            <a:pPr>
              <a:spcAft>
                <a:spcPts val="0"/>
              </a:spcAft>
            </a:pP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3000" b="1" dirty="0">
                <a:solidFill>
                  <a:srgbClr val="000000"/>
                </a:solidFill>
                <a:effectLst/>
                <a:latin typeface="Times New Roman" panose="02020603050405020304" pitchFamily="18" charset="0"/>
                <a:ea typeface="Times New Roman" panose="02020603050405020304" pitchFamily="18" charset="0"/>
              </a:rPr>
              <a:t>Учет </a:t>
            </a:r>
            <a:r>
              <a:rPr lang="ru-RU" sz="3000" b="1"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3000" b="1" dirty="0">
                <a:solidFill>
                  <a:srgbClr val="000000"/>
                </a:solidFill>
                <a:effectLst/>
                <a:latin typeface="Times New Roman" panose="02020603050405020304" pitchFamily="18" charset="0"/>
                <a:ea typeface="Times New Roman" panose="02020603050405020304" pitchFamily="18" charset="0"/>
              </a:rPr>
              <a:t> ресурсов в целочисленных</a:t>
            </a:r>
            <a:r>
              <a:rPr lang="en-US" sz="3000" b="1" dirty="0">
                <a:solidFill>
                  <a:srgbClr val="000000"/>
                </a:solidFill>
                <a:effectLst/>
                <a:latin typeface="Times New Roman" panose="02020603050405020304" pitchFamily="18" charset="0"/>
                <a:ea typeface="Times New Roman" panose="02020603050405020304" pitchFamily="18" charset="0"/>
              </a:rPr>
              <a:t> </a:t>
            </a:r>
            <a:r>
              <a:rPr lang="ru-RU" sz="3000" b="1" dirty="0">
                <a:solidFill>
                  <a:srgbClr val="000000"/>
                </a:solidFill>
                <a:effectLst/>
                <a:latin typeface="Times New Roman" panose="02020603050405020304" pitchFamily="18" charset="0"/>
                <a:ea typeface="Times New Roman" panose="02020603050405020304" pitchFamily="18" charset="0"/>
              </a:rPr>
              <a:t> </a:t>
            </a:r>
            <a:br>
              <a:rPr lang="ru-RU" sz="3000" dirty="0">
                <a:effectLst/>
                <a:latin typeface="Times New Roman" panose="02020603050405020304" pitchFamily="18" charset="0"/>
                <a:ea typeface="Times New Roman" panose="02020603050405020304" pitchFamily="18" charset="0"/>
              </a:rPr>
            </a:br>
            <a:r>
              <a:rPr lang="ru-RU" sz="3000" b="1" dirty="0">
                <a:solidFill>
                  <a:srgbClr val="000000"/>
                </a:solidFill>
                <a:effectLst/>
                <a:latin typeface="Times New Roman" panose="02020603050405020304" pitchFamily="18" charset="0"/>
                <a:ea typeface="Times New Roman" panose="02020603050405020304" pitchFamily="18" charset="0"/>
              </a:rPr>
              <a:t>моделях</a:t>
            </a:r>
            <a:r>
              <a:rPr lang="en-US" sz="3000" dirty="0">
                <a:effectLst/>
                <a:latin typeface="Times New Roman" panose="02020603050405020304" pitchFamily="18" charset="0"/>
                <a:ea typeface="Times New Roman" panose="02020603050405020304" pitchFamily="18" charset="0"/>
              </a:rPr>
              <a:t> </a:t>
            </a:r>
            <a:r>
              <a:rPr lang="ru-RU" sz="3000" b="1" dirty="0">
                <a:solidFill>
                  <a:srgbClr val="000000"/>
                </a:solidFill>
                <a:effectLst/>
                <a:latin typeface="Times New Roman" panose="02020603050405020304" pitchFamily="18" charset="0"/>
                <a:ea typeface="Times New Roman" panose="02020603050405020304" pitchFamily="18" charset="0"/>
              </a:rPr>
              <a:t>календарного планирования проектов</a:t>
            </a:r>
            <a:br>
              <a:rPr lang="ru-RU" sz="3000" dirty="0">
                <a:effectLst/>
                <a:latin typeface="Times New Roman" panose="02020603050405020304" pitchFamily="18" charset="0"/>
                <a:ea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rPr>
              <a:t> </a:t>
            </a:r>
            <a:br>
              <a:rPr lang="ru-RU" sz="1800" dirty="0">
                <a:effectLst/>
                <a:latin typeface="Times New Roman" panose="02020603050405020304" pitchFamily="18" charset="0"/>
                <a:ea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rPr>
              <a:t> </a:t>
            </a:r>
            <a:br>
              <a:rPr lang="ru-RU" sz="1800" dirty="0">
                <a:effectLst/>
                <a:latin typeface="Times New Roman" panose="02020603050405020304" pitchFamily="18" charset="0"/>
                <a:ea typeface="Times New Roman" panose="02020603050405020304" pitchFamily="18" charset="0"/>
              </a:rPr>
            </a:br>
            <a:r>
              <a:rPr lang="ru-RU" sz="2700" b="1" dirty="0">
                <a:solidFill>
                  <a:srgbClr val="000000"/>
                </a:solidFill>
                <a:effectLst/>
                <a:latin typeface="Times New Roman" panose="02020603050405020304" pitchFamily="18" charset="0"/>
                <a:ea typeface="Times New Roman" panose="02020603050405020304" pitchFamily="18" charset="0"/>
              </a:rPr>
              <a:t>О.А Ляхов </a:t>
            </a:r>
            <a:br>
              <a:rPr lang="ru-RU" sz="1800" dirty="0">
                <a:effectLst/>
                <a:latin typeface="Times New Roman" panose="02020603050405020304" pitchFamily="18" charset="0"/>
                <a:ea typeface="Times New Roman" panose="02020603050405020304" pitchFamily="18" charset="0"/>
              </a:rPr>
            </a:br>
            <a:r>
              <a:rPr lang="ru-RU" sz="1800" b="1" dirty="0">
                <a:solidFill>
                  <a:srgbClr val="000000"/>
                </a:solidFill>
                <a:effectLst/>
                <a:latin typeface="Times New Roman" panose="02020603050405020304" pitchFamily="18" charset="0"/>
                <a:ea typeface="Times New Roman" panose="02020603050405020304" pitchFamily="18" charset="0"/>
              </a:rPr>
              <a:t> </a:t>
            </a:r>
            <a:br>
              <a:rPr lang="ru-RU" sz="1800" dirty="0">
                <a:effectLst/>
                <a:latin typeface="Times New Roman" panose="02020603050405020304" pitchFamily="18" charset="0"/>
                <a:ea typeface="Times New Roman" panose="02020603050405020304" pitchFamily="18" charset="0"/>
              </a:rPr>
            </a:br>
            <a:r>
              <a:rPr lang="ru-RU" sz="1800" dirty="0">
                <a:solidFill>
                  <a:srgbClr val="000000"/>
                </a:solidFill>
                <a:effectLst/>
                <a:latin typeface="Times New Roman" panose="02020603050405020304" pitchFamily="18" charset="0"/>
                <a:ea typeface="Times New Roman" panose="02020603050405020304" pitchFamily="18" charset="0"/>
              </a:rPr>
              <a:t> </a:t>
            </a:r>
            <a:br>
              <a:rPr lang="ru-RU" sz="1800" dirty="0">
                <a:effectLst/>
                <a:latin typeface="Times New Roman" panose="02020603050405020304" pitchFamily="18" charset="0"/>
                <a:ea typeface="Times New Roman" panose="02020603050405020304" pitchFamily="18" charset="0"/>
              </a:rPr>
            </a:br>
            <a:r>
              <a:rPr lang="ru-RU" sz="2200" i="1" dirty="0">
                <a:solidFill>
                  <a:srgbClr val="000000"/>
                </a:solidFill>
                <a:effectLst/>
                <a:latin typeface="Times New Roman" panose="02020603050405020304" pitchFamily="18" charset="0"/>
                <a:ea typeface="Times New Roman" panose="02020603050405020304" pitchFamily="18" charset="0"/>
              </a:rPr>
              <a:t>Институт вычислительной математики и математической геофизики СО РАН</a:t>
            </a:r>
            <a:br>
              <a:rPr lang="ru-RU" sz="2200" dirty="0">
                <a:effectLst/>
                <a:latin typeface="Times New Roman" panose="02020603050405020304" pitchFamily="18" charset="0"/>
                <a:ea typeface="Times New Roman" panose="02020603050405020304" pitchFamily="18" charset="0"/>
              </a:rPr>
            </a:br>
            <a:r>
              <a:rPr lang="ru-RU" sz="2200" i="1" dirty="0">
                <a:solidFill>
                  <a:srgbClr val="000000"/>
                </a:solidFill>
                <a:effectLst/>
                <a:latin typeface="Times New Roman" panose="02020603050405020304" pitchFamily="18" charset="0"/>
                <a:ea typeface="Times New Roman" panose="02020603050405020304" pitchFamily="18" charset="0"/>
              </a:rPr>
              <a:t>Россия, Новосибирск, </a:t>
            </a:r>
            <a:r>
              <a:rPr lang="ru-RU" sz="2200" i="1" dirty="0" err="1">
                <a:solidFill>
                  <a:srgbClr val="000000"/>
                </a:solidFill>
                <a:effectLst/>
                <a:latin typeface="Times New Roman" panose="02020603050405020304" pitchFamily="18" charset="0"/>
                <a:ea typeface="Times New Roman" panose="02020603050405020304" pitchFamily="18" charset="0"/>
              </a:rPr>
              <a:t>ул.Проспект</a:t>
            </a:r>
            <a:r>
              <a:rPr lang="ru-RU" sz="2200" i="1" dirty="0">
                <a:solidFill>
                  <a:srgbClr val="000000"/>
                </a:solidFill>
                <a:effectLst/>
                <a:latin typeface="Times New Roman" panose="02020603050405020304" pitchFamily="18" charset="0"/>
                <a:ea typeface="Times New Roman" panose="02020603050405020304" pitchFamily="18" charset="0"/>
              </a:rPr>
              <a:t> Лавренньева,6 . </a:t>
            </a:r>
            <a:r>
              <a:rPr lang="en-US" sz="2200" i="1" dirty="0">
                <a:solidFill>
                  <a:srgbClr val="000000"/>
                </a:solidFill>
                <a:effectLst/>
                <a:latin typeface="Times New Roman" panose="02020603050405020304" pitchFamily="18" charset="0"/>
                <a:ea typeface="Times New Roman" panose="02020603050405020304" pitchFamily="18" charset="0"/>
              </a:rPr>
              <a:t>E</a:t>
            </a:r>
            <a:r>
              <a:rPr lang="ru-RU" sz="2200" i="1" dirty="0">
                <a:solidFill>
                  <a:srgbClr val="000000"/>
                </a:solidFill>
                <a:effectLst/>
                <a:latin typeface="Times New Roman" panose="02020603050405020304" pitchFamily="18" charset="0"/>
                <a:ea typeface="Times New Roman" panose="02020603050405020304" pitchFamily="18" charset="0"/>
              </a:rPr>
              <a:t>-</a:t>
            </a:r>
            <a:r>
              <a:rPr lang="en-US" sz="2200" i="1" dirty="0">
                <a:solidFill>
                  <a:srgbClr val="000000"/>
                </a:solidFill>
                <a:effectLst/>
                <a:latin typeface="Times New Roman" panose="02020603050405020304" pitchFamily="18" charset="0"/>
                <a:ea typeface="Times New Roman" panose="02020603050405020304" pitchFamily="18" charset="0"/>
              </a:rPr>
              <a:t>mail</a:t>
            </a:r>
            <a:r>
              <a:rPr lang="ru-RU" sz="2200" i="1" dirty="0">
                <a:solidFill>
                  <a:srgbClr val="000000"/>
                </a:solidFill>
                <a:effectLst/>
                <a:latin typeface="Times New Roman" panose="02020603050405020304" pitchFamily="18" charset="0"/>
                <a:ea typeface="Times New Roman" panose="02020603050405020304" pitchFamily="18" charset="0"/>
              </a:rPr>
              <a:t>:</a:t>
            </a:r>
            <a:r>
              <a:rPr lang="en-US" sz="2200" i="1" dirty="0" err="1">
                <a:solidFill>
                  <a:srgbClr val="000000"/>
                </a:solidFill>
                <a:effectLst/>
                <a:latin typeface="Times New Roman" panose="02020603050405020304" pitchFamily="18" charset="0"/>
                <a:ea typeface="Times New Roman" panose="02020603050405020304" pitchFamily="18" charset="0"/>
              </a:rPr>
              <a:t>loa</a:t>
            </a:r>
            <a:r>
              <a:rPr lang="ru-RU" sz="2200" i="1" dirty="0">
                <a:solidFill>
                  <a:srgbClr val="000000"/>
                </a:solidFill>
                <a:effectLst/>
                <a:latin typeface="Times New Roman" panose="02020603050405020304" pitchFamily="18" charset="0"/>
                <a:ea typeface="Times New Roman" panose="02020603050405020304" pitchFamily="18" charset="0"/>
              </a:rPr>
              <a:t>@</a:t>
            </a:r>
            <a:r>
              <a:rPr lang="en-US" sz="2200" i="1" dirty="0" err="1">
                <a:solidFill>
                  <a:srgbClr val="000000"/>
                </a:solidFill>
                <a:effectLst/>
                <a:latin typeface="Times New Roman" panose="02020603050405020304" pitchFamily="18" charset="0"/>
                <a:ea typeface="Times New Roman" panose="02020603050405020304" pitchFamily="18" charset="0"/>
              </a:rPr>
              <a:t>rav</a:t>
            </a:r>
            <a:r>
              <a:rPr lang="ru-RU" sz="2200" i="1" dirty="0">
                <a:solidFill>
                  <a:srgbClr val="000000"/>
                </a:solidFill>
                <a:effectLst/>
                <a:latin typeface="Times New Roman" panose="02020603050405020304" pitchFamily="18" charset="0"/>
                <a:ea typeface="Times New Roman" panose="02020603050405020304" pitchFamily="18" charset="0"/>
              </a:rPr>
              <a:t>.</a:t>
            </a:r>
            <a:r>
              <a:rPr lang="en-US" sz="2200" i="1" dirty="0" err="1">
                <a:solidFill>
                  <a:srgbClr val="000000"/>
                </a:solidFill>
                <a:effectLst/>
                <a:latin typeface="Times New Roman" panose="02020603050405020304" pitchFamily="18" charset="0"/>
                <a:ea typeface="Times New Roman" panose="02020603050405020304" pitchFamily="18" charset="0"/>
              </a:rPr>
              <a:t>sscc</a:t>
            </a:r>
            <a:r>
              <a:rPr lang="ru-RU" sz="2200" i="1" dirty="0">
                <a:solidFill>
                  <a:srgbClr val="000000"/>
                </a:solidFill>
                <a:effectLst/>
                <a:latin typeface="Times New Roman" panose="02020603050405020304" pitchFamily="18" charset="0"/>
                <a:ea typeface="Times New Roman" panose="02020603050405020304" pitchFamily="18" charset="0"/>
              </a:rPr>
              <a:t>.</a:t>
            </a:r>
            <a:r>
              <a:rPr lang="en-US" sz="2200" i="1" dirty="0" err="1">
                <a:solidFill>
                  <a:srgbClr val="000000"/>
                </a:solidFill>
                <a:effectLst/>
                <a:latin typeface="Times New Roman" panose="02020603050405020304" pitchFamily="18" charset="0"/>
                <a:ea typeface="Times New Roman" panose="02020603050405020304" pitchFamily="18" charset="0"/>
              </a:rPr>
              <a:t>ru</a:t>
            </a:r>
            <a:endParaRPr lang="ru-RU" sz="2200" dirty="0"/>
          </a:p>
        </p:txBody>
      </p:sp>
      <p:sp>
        <p:nvSpPr>
          <p:cNvPr id="3" name="Подзаголовок 2">
            <a:extLst>
              <a:ext uri="{FF2B5EF4-FFF2-40B4-BE49-F238E27FC236}">
                <a16:creationId xmlns:a16="http://schemas.microsoft.com/office/drawing/2014/main" id="{DE9A56BC-FB09-411E-897A-FB86F93BE870}"/>
              </a:ext>
            </a:extLst>
          </p:cNvPr>
          <p:cNvSpPr>
            <a:spLocks noGrp="1"/>
          </p:cNvSpPr>
          <p:nvPr>
            <p:ph type="subTitle" idx="1"/>
          </p:nvPr>
        </p:nvSpPr>
        <p:spPr>
          <a:xfrm>
            <a:off x="1257301" y="4958862"/>
            <a:ext cx="9645162" cy="1591407"/>
          </a:xfrm>
        </p:spPr>
        <p:txBody>
          <a:bodyPr>
            <a:normAutofit/>
          </a:bodyPr>
          <a:lstStyle/>
          <a:p>
            <a:r>
              <a:rPr lang="ru-RU" sz="1800" b="1" dirty="0">
                <a:solidFill>
                  <a:srgbClr val="000000"/>
                </a:solidFill>
                <a:effectLst/>
                <a:latin typeface="Times New Roman" panose="02020603050405020304" pitchFamily="18" charset="0"/>
                <a:ea typeface="Times New Roman" panose="02020603050405020304" pitchFamily="18" charset="0"/>
              </a:rPr>
              <a:t>Ключевые слова:</a:t>
            </a:r>
            <a:r>
              <a:rPr lang="ru-RU" sz="1800" dirty="0">
                <a:solidFill>
                  <a:srgbClr val="000000"/>
                </a:solidFill>
                <a:effectLst/>
                <a:latin typeface="Times New Roman" panose="02020603050405020304" pitchFamily="18" charset="0"/>
                <a:ea typeface="Times New Roman" panose="02020603050405020304" pitchFamily="18" charset="0"/>
              </a:rPr>
              <a:t> проект, сетевые модели, календарное планирование,</a:t>
            </a:r>
            <a:endParaRPr lang="en-US" sz="1800" dirty="0">
              <a:solidFill>
                <a:srgbClr val="000000"/>
              </a:solidFill>
              <a:effectLst/>
              <a:latin typeface="Times New Roman" panose="02020603050405020304" pitchFamily="18" charset="0"/>
              <a:ea typeface="Times New Roman" panose="02020603050405020304" pitchFamily="18" charset="0"/>
            </a:endParaRPr>
          </a:p>
          <a:p>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нескладируемые</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ресусы</a:t>
            </a:r>
            <a:r>
              <a:rPr lang="ru-RU" sz="1800"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endParaRPr lang="ru-RU" dirty="0"/>
          </a:p>
        </p:txBody>
      </p:sp>
      <p:sp>
        <p:nvSpPr>
          <p:cNvPr id="6" name="Номер слайда 5">
            <a:extLst>
              <a:ext uri="{FF2B5EF4-FFF2-40B4-BE49-F238E27FC236}">
                <a16:creationId xmlns:a16="http://schemas.microsoft.com/office/drawing/2014/main" id="{557FD367-0B4C-46CF-B6EF-FBD4196B0B81}"/>
              </a:ext>
            </a:extLst>
          </p:cNvPr>
          <p:cNvSpPr>
            <a:spLocks noGrp="1"/>
          </p:cNvSpPr>
          <p:nvPr>
            <p:ph type="sldNum" sz="quarter" idx="12"/>
          </p:nvPr>
        </p:nvSpPr>
        <p:spPr/>
        <p:txBody>
          <a:bodyPr/>
          <a:lstStyle/>
          <a:p>
            <a:fld id="{DB84997C-9EA8-422F-8EBE-0412128997CA}" type="slidenum">
              <a:rPr lang="ru-RU" smtClean="0"/>
              <a:t>1</a:t>
            </a:fld>
            <a:endParaRPr lang="ru-RU"/>
          </a:p>
        </p:txBody>
      </p:sp>
    </p:spTree>
    <p:extLst>
      <p:ext uri="{BB962C8B-B14F-4D97-AF65-F5344CB8AC3E}">
        <p14:creationId xmlns:p14="http://schemas.microsoft.com/office/powerpoint/2010/main" val="3034523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1331210A-8C5B-4205-B1A8-83730DE7D953}"/>
              </a:ext>
            </a:extLst>
          </p:cNvPr>
          <p:cNvSpPr>
            <a:spLocks noGrp="1"/>
          </p:cNvSpPr>
          <p:nvPr>
            <p:ph type="sldNum" sz="quarter" idx="12"/>
          </p:nvPr>
        </p:nvSpPr>
        <p:spPr/>
        <p:txBody>
          <a:bodyPr/>
          <a:lstStyle/>
          <a:p>
            <a:fld id="{DB84997C-9EA8-422F-8EBE-0412128997CA}" type="slidenum">
              <a:rPr lang="ru-RU" smtClean="0"/>
              <a:t>10</a:t>
            </a:fld>
            <a:endParaRPr lang="ru-RU"/>
          </a:p>
        </p:txBody>
      </p:sp>
      <p:sp>
        <p:nvSpPr>
          <p:cNvPr id="4" name="TextBox 3">
            <a:extLst>
              <a:ext uri="{FF2B5EF4-FFF2-40B4-BE49-F238E27FC236}">
                <a16:creationId xmlns:a16="http://schemas.microsoft.com/office/drawing/2014/main" id="{90853AB4-A1FA-4971-96AF-8A2DCFF7258A}"/>
              </a:ext>
            </a:extLst>
          </p:cNvPr>
          <p:cNvSpPr txBox="1"/>
          <p:nvPr/>
        </p:nvSpPr>
        <p:spPr>
          <a:xfrm>
            <a:off x="1943100" y="949568"/>
            <a:ext cx="8651631" cy="4093428"/>
          </a:xfrm>
          <a:prstGeom prst="rect">
            <a:avLst/>
          </a:prstGeom>
          <a:noFill/>
        </p:spPr>
        <p:txBody>
          <a:bodyPr wrap="square">
            <a:spAutoFit/>
          </a:bodyPr>
          <a:lstStyle/>
          <a:p>
            <a:pPr algn="ctr">
              <a:spcAft>
                <a:spcPts val="0"/>
              </a:spcAft>
            </a:pPr>
            <a:r>
              <a:rPr lang="ru-RU" sz="2000" b="1" dirty="0">
                <a:solidFill>
                  <a:srgbClr val="000000"/>
                </a:solidFill>
                <a:effectLst/>
                <a:latin typeface="Times New Roman" panose="02020603050405020304" pitchFamily="18" charset="0"/>
                <a:ea typeface="Times New Roman" panose="02020603050405020304" pitchFamily="18" charset="0"/>
              </a:rPr>
              <a:t>Заключение</a:t>
            </a:r>
            <a:endParaRPr lang="ru-RU" sz="2000" dirty="0">
              <a:effectLst/>
              <a:latin typeface="Times New Roman" panose="02020603050405020304" pitchFamily="18" charset="0"/>
              <a:ea typeface="Times New Roman" panose="02020603050405020304" pitchFamily="18" charset="0"/>
            </a:endParaRPr>
          </a:p>
          <a:p>
            <a:pPr>
              <a:spcAft>
                <a:spcPts val="0"/>
              </a:spcAft>
            </a:pPr>
            <a:r>
              <a:rPr lang="ru-RU" sz="2000" dirty="0">
                <a:solidFill>
                  <a:srgbClr val="000000"/>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a:spcAft>
                <a:spcPts val="0"/>
              </a:spcAft>
            </a:pPr>
            <a:r>
              <a:rPr lang="ru-RU" sz="2000" dirty="0">
                <a:solidFill>
                  <a:srgbClr val="000000"/>
                </a:solidFill>
                <a:effectLst/>
                <a:latin typeface="Times New Roman" panose="02020603050405020304" pitchFamily="18" charset="0"/>
                <a:ea typeface="Times New Roman" panose="02020603050405020304" pitchFamily="18" charset="0"/>
              </a:rPr>
              <a:t>     Априорное распределение ресурсов применяется во всех известных постановках задач построения расписаний работ: в планировании проектов модели объемы имеющихся </a:t>
            </a:r>
            <a:r>
              <a:rPr lang="ru-RU" sz="2000"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2000" dirty="0">
                <a:solidFill>
                  <a:srgbClr val="000000"/>
                </a:solidFill>
                <a:effectLst/>
                <a:latin typeface="Times New Roman" panose="02020603050405020304" pitchFamily="18" charset="0"/>
                <a:ea typeface="Times New Roman" panose="02020603050405020304" pitchFamily="18" charset="0"/>
              </a:rPr>
              <a:t> ресурсов предполагаются известными для всех интервалов времени. Совмещение построения расписаний с перераспределением </a:t>
            </a:r>
            <a:r>
              <a:rPr lang="ru-RU" sz="2000"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2000" dirty="0">
                <a:solidFill>
                  <a:srgbClr val="000000"/>
                </a:solidFill>
                <a:effectLst/>
                <a:latin typeface="Times New Roman" panose="02020603050405020304" pitchFamily="18" charset="0"/>
                <a:ea typeface="Times New Roman" panose="02020603050405020304" pitchFamily="18" charset="0"/>
              </a:rPr>
              <a:t> ресурсов, предложенное в данной работе, позволяет уменьшить несбалансированность календарных планов и может быть применено как в предварительном, так и в оперативном управлении проектами. </a:t>
            </a:r>
            <a:endParaRPr lang="ru-RU" sz="2000" dirty="0">
              <a:effectLst/>
              <a:latin typeface="Times New Roman" panose="02020603050405020304" pitchFamily="18" charset="0"/>
              <a:ea typeface="Times New Roman" panose="02020603050405020304" pitchFamily="18" charset="0"/>
            </a:endParaRPr>
          </a:p>
          <a:p>
            <a:pPr>
              <a:spcAft>
                <a:spcPts val="0"/>
              </a:spcAft>
            </a:pPr>
            <a:r>
              <a:rPr lang="ru-RU" sz="2000" dirty="0">
                <a:solidFill>
                  <a:srgbClr val="000000"/>
                </a:solidFill>
                <a:effectLst/>
                <a:latin typeface="Times New Roman" panose="02020603050405020304" pitchFamily="18" charset="0"/>
                <a:ea typeface="Times New Roman" panose="02020603050405020304" pitchFamily="18" charset="0"/>
              </a:rPr>
              <a:t>     По трудоемкости и по методам решения задача календарного планирования с перераспределением ресурсов сопоставима с задачей с заранее заданными оценками ресурсов.</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801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DD596-3D47-4340-86DC-0B0FBC90CB66}"/>
              </a:ext>
            </a:extLst>
          </p:cNvPr>
          <p:cNvSpPr txBox="1"/>
          <p:nvPr/>
        </p:nvSpPr>
        <p:spPr>
          <a:xfrm>
            <a:off x="316523" y="474343"/>
            <a:ext cx="11324492" cy="5940088"/>
          </a:xfrm>
          <a:prstGeom prst="rect">
            <a:avLst/>
          </a:prstGeom>
          <a:noFill/>
        </p:spPr>
        <p:txBody>
          <a:bodyPr wrap="square">
            <a:spAutoFit/>
          </a:bodyPr>
          <a:lstStyle/>
          <a:p>
            <a:pPr marL="180340" algn="ctr">
              <a:spcAft>
                <a:spcPts val="0"/>
              </a:spcAft>
            </a:pPr>
            <a:r>
              <a:rPr lang="ru-RU" sz="2000" b="1" dirty="0">
                <a:solidFill>
                  <a:srgbClr val="000000"/>
                </a:solidFill>
                <a:effectLst/>
                <a:latin typeface="Times New Roman" panose="02020603050405020304" pitchFamily="18" charset="0"/>
                <a:ea typeface="Times New Roman" panose="02020603050405020304" pitchFamily="18" charset="0"/>
              </a:rPr>
              <a:t>Введение</a:t>
            </a:r>
            <a:endParaRPr lang="en-US" sz="2000" b="1" dirty="0">
              <a:solidFill>
                <a:srgbClr val="000000"/>
              </a:solidFill>
              <a:effectLst/>
              <a:latin typeface="Times New Roman" panose="02020603050405020304" pitchFamily="18" charset="0"/>
              <a:ea typeface="Times New Roman" panose="02020603050405020304" pitchFamily="18" charset="0"/>
            </a:endParaRPr>
          </a:p>
          <a:p>
            <a:pPr marL="180340" algn="ctr">
              <a:spcAft>
                <a:spcPts val="0"/>
              </a:spcAft>
            </a:pPr>
            <a:endParaRPr lang="ru-RU" sz="2000" dirty="0">
              <a:effectLst/>
              <a:latin typeface="Times New Roman" panose="02020603050405020304" pitchFamily="18" charset="0"/>
              <a:ea typeface="Times New Roman" panose="02020603050405020304" pitchFamily="18" charset="0"/>
            </a:endParaRPr>
          </a:p>
          <a:p>
            <a:pPr>
              <a:spcAft>
                <a:spcPts val="0"/>
              </a:spcAft>
            </a:pPr>
            <a:r>
              <a:rPr lang="ru-RU" sz="2000" dirty="0">
                <a:solidFill>
                  <a:srgbClr val="000000"/>
                </a:solidFill>
                <a:effectLst/>
                <a:latin typeface="Times New Roman" panose="02020603050405020304" pitchFamily="18" charset="0"/>
                <a:ea typeface="Times New Roman" panose="02020603050405020304" pitchFamily="18" charset="0"/>
              </a:rPr>
              <a:t>      В моделях сетевого календарного планирования полагается, что количество </a:t>
            </a:r>
            <a:r>
              <a:rPr lang="ru-RU" sz="2000"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2000" dirty="0">
                <a:solidFill>
                  <a:srgbClr val="000000"/>
                </a:solidFill>
                <a:effectLst/>
                <a:latin typeface="Times New Roman" panose="02020603050405020304" pitchFamily="18" charset="0"/>
                <a:ea typeface="Times New Roman" panose="02020603050405020304" pitchFamily="18" charset="0"/>
              </a:rPr>
              <a:t> ресурсов заранее задано.  Многократно продублированное в учебных пособиях (см., например, [1,2]) определение </a:t>
            </a:r>
            <a:r>
              <a:rPr lang="ru-RU" sz="2000"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2000" dirty="0">
                <a:solidFill>
                  <a:srgbClr val="000000"/>
                </a:solidFill>
                <a:effectLst/>
                <a:latin typeface="Times New Roman" panose="02020603050405020304" pitchFamily="18" charset="0"/>
                <a:ea typeface="Times New Roman" panose="02020603050405020304" pitchFamily="18" charset="0"/>
              </a:rPr>
              <a:t> ресурсов как </a:t>
            </a:r>
            <a:r>
              <a:rPr lang="ru-RU" sz="2000" dirty="0" err="1">
                <a:solidFill>
                  <a:srgbClr val="000000"/>
                </a:solidFill>
                <a:effectLst/>
                <a:latin typeface="Times New Roman" panose="02020603050405020304" pitchFamily="18" charset="0"/>
                <a:ea typeface="Times New Roman" panose="02020603050405020304" pitchFamily="18" charset="0"/>
              </a:rPr>
              <a:t>ненакапливаемых</a:t>
            </a:r>
            <a:r>
              <a:rPr lang="ru-RU" sz="2000" dirty="0">
                <a:solidFill>
                  <a:srgbClr val="000000"/>
                </a:solidFill>
                <a:effectLst/>
                <a:latin typeface="Times New Roman" panose="02020603050405020304" pitchFamily="18" charset="0"/>
                <a:ea typeface="Times New Roman" panose="02020603050405020304" pitchFamily="18" charset="0"/>
              </a:rPr>
              <a:t> (типа "мощность"), неиспользование которых приводит к их потере (производственные площади, фонды времени оборудования и исполнителей, энергия), нуждается в уточнении. Так, годовой фонд времени исполнителей может быть по-разному разбит по кварталам, месяцам, декадам (разные графики отпусков, неполная занятость, сверхурочные работы). То же самое касается оборудования (различные сроки плановых ремонтов). Из этого списка только производственные площади удовлетворяют определению, да и то для небольших временных интервалов.</a:t>
            </a:r>
            <a:endParaRPr lang="ru-RU" sz="2000" dirty="0">
              <a:effectLst/>
              <a:latin typeface="Times New Roman" panose="02020603050405020304" pitchFamily="18" charset="0"/>
              <a:ea typeface="Times New Roman" panose="02020603050405020304" pitchFamily="18" charset="0"/>
            </a:endParaRPr>
          </a:p>
          <a:p>
            <a:pPr>
              <a:spcAft>
                <a:spcPts val="0"/>
              </a:spcAft>
            </a:pPr>
            <a:r>
              <a:rPr lang="ru-RU" sz="2000" dirty="0">
                <a:solidFill>
                  <a:srgbClr val="000000"/>
                </a:solidFill>
                <a:effectLst/>
                <a:latin typeface="Times New Roman" panose="02020603050405020304" pitchFamily="18" charset="0"/>
                <a:ea typeface="Times New Roman" panose="02020603050405020304" pitchFamily="18" charset="0"/>
              </a:rPr>
              <a:t>    Можно считать </a:t>
            </a:r>
            <a:r>
              <a:rPr lang="ru-RU" sz="2000" dirty="0" err="1">
                <a:solidFill>
                  <a:srgbClr val="000000"/>
                </a:solidFill>
                <a:effectLst/>
                <a:latin typeface="Times New Roman" panose="02020603050405020304" pitchFamily="18" charset="0"/>
                <a:ea typeface="Times New Roman" panose="02020603050405020304" pitchFamily="18" charset="0"/>
              </a:rPr>
              <a:t>нескладируемыми</a:t>
            </a:r>
            <a:r>
              <a:rPr lang="ru-RU" sz="2000" dirty="0">
                <a:solidFill>
                  <a:srgbClr val="000000"/>
                </a:solidFill>
                <a:effectLst/>
                <a:latin typeface="Times New Roman" panose="02020603050405020304" pitchFamily="18" charset="0"/>
                <a:ea typeface="Times New Roman" panose="02020603050405020304" pitchFamily="18" charset="0"/>
              </a:rPr>
              <a:t> ресурсы,  которые полностью потребляются в плановом периоде независимо от выполнения производственной программы. За ними сохраняется свойство потери при неиспользовании.</a:t>
            </a:r>
            <a:endParaRPr lang="en-US" sz="2000" dirty="0">
              <a:solidFill>
                <a:srgbClr val="000000"/>
              </a:solidFill>
              <a:effectLst/>
              <a:latin typeface="Times New Roman" panose="02020603050405020304" pitchFamily="18" charset="0"/>
              <a:ea typeface="Times New Roman" panose="02020603050405020304" pitchFamily="18" charset="0"/>
            </a:endParaRPr>
          </a:p>
          <a:p>
            <a:r>
              <a:rPr lang="ru-RU" sz="2000" dirty="0">
                <a:solidFill>
                  <a:srgbClr val="000000"/>
                </a:solidFill>
                <a:latin typeface="Times New Roman" panose="02020603050405020304" pitchFamily="18" charset="0"/>
                <a:ea typeface="Times New Roman" panose="02020603050405020304" pitchFamily="18" charset="0"/>
              </a:rPr>
              <a:t>Р</a:t>
            </a:r>
            <a:r>
              <a:rPr lang="ru-RU" sz="2000" dirty="0">
                <a:solidFill>
                  <a:srgbClr val="000000"/>
                </a:solidFill>
                <a:effectLst/>
                <a:latin typeface="Times New Roman" panose="02020603050405020304" pitchFamily="18" charset="0"/>
                <a:ea typeface="Times New Roman" panose="02020603050405020304" pitchFamily="18" charset="0"/>
              </a:rPr>
              <a:t>ассмотрены целочисленные модели календарного планирования проектов по критерию минимизации длительности цикла при выполнении ресурсных условий и последовательности выполнения работ. В 3-м предложена модель построения расписания работ при заданном плановом периоде с перераспределением </a:t>
            </a:r>
            <a:r>
              <a:rPr lang="ru-RU" sz="2000"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2000" dirty="0">
                <a:solidFill>
                  <a:srgbClr val="000000"/>
                </a:solidFill>
                <a:effectLst/>
                <a:latin typeface="Times New Roman" panose="02020603050405020304" pitchFamily="18" charset="0"/>
                <a:ea typeface="Times New Roman" panose="02020603050405020304" pitchFamily="18" charset="0"/>
              </a:rPr>
              <a:t> ресурсов. </a:t>
            </a:r>
            <a:endParaRPr lang="ru-RU" sz="2000" dirty="0">
              <a:effectLst/>
              <a:latin typeface="Times New Roman" panose="02020603050405020304" pitchFamily="18" charset="0"/>
              <a:ea typeface="Times New Roman" panose="02020603050405020304" pitchFamily="18" charset="0"/>
            </a:endParaRPr>
          </a:p>
          <a:p>
            <a:pPr>
              <a:spcAft>
                <a:spcPts val="0"/>
              </a:spcAft>
            </a:pPr>
            <a:endParaRPr lang="ru-RU" sz="2000" dirty="0">
              <a:effectLst/>
              <a:latin typeface="Times New Roman" panose="02020603050405020304" pitchFamily="18" charset="0"/>
              <a:ea typeface="Times New Roman" panose="02020603050405020304" pitchFamily="18" charset="0"/>
            </a:endParaRPr>
          </a:p>
        </p:txBody>
      </p:sp>
      <p:sp>
        <p:nvSpPr>
          <p:cNvPr id="4" name="Номер слайда 3">
            <a:extLst>
              <a:ext uri="{FF2B5EF4-FFF2-40B4-BE49-F238E27FC236}">
                <a16:creationId xmlns:a16="http://schemas.microsoft.com/office/drawing/2014/main" id="{8371467D-9ECC-44C7-83CB-3E124E8570F9}"/>
              </a:ext>
            </a:extLst>
          </p:cNvPr>
          <p:cNvSpPr>
            <a:spLocks noGrp="1"/>
          </p:cNvSpPr>
          <p:nvPr>
            <p:ph type="sldNum" sz="quarter" idx="12"/>
          </p:nvPr>
        </p:nvSpPr>
        <p:spPr/>
        <p:txBody>
          <a:bodyPr/>
          <a:lstStyle/>
          <a:p>
            <a:fld id="{DB84997C-9EA8-422F-8EBE-0412128997CA}" type="slidenum">
              <a:rPr lang="ru-RU" smtClean="0"/>
              <a:t>2</a:t>
            </a:fld>
            <a:endParaRPr lang="ru-RU"/>
          </a:p>
        </p:txBody>
      </p:sp>
    </p:spTree>
    <p:extLst>
      <p:ext uri="{BB962C8B-B14F-4D97-AF65-F5344CB8AC3E}">
        <p14:creationId xmlns:p14="http://schemas.microsoft.com/office/powerpoint/2010/main" val="257529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D40BE1-A3E6-469E-B9D1-EB353BDECE67}"/>
              </a:ext>
            </a:extLst>
          </p:cNvPr>
          <p:cNvSpPr txBox="1"/>
          <p:nvPr/>
        </p:nvSpPr>
        <p:spPr>
          <a:xfrm>
            <a:off x="2338754" y="237392"/>
            <a:ext cx="6807443" cy="1754326"/>
          </a:xfrm>
          <a:prstGeom prst="rect">
            <a:avLst/>
          </a:prstGeom>
          <a:noFill/>
        </p:spPr>
        <p:txBody>
          <a:bodyPr wrap="square">
            <a:spAutoFit/>
          </a:bodyPr>
          <a:lstStyle/>
          <a:p>
            <a:r>
              <a:rPr lang="ru-RU" sz="1800" b="1" dirty="0">
                <a:solidFill>
                  <a:srgbClr val="000000"/>
                </a:solidFill>
                <a:effectLst/>
                <a:latin typeface="Times New Roman" panose="02020603050405020304" pitchFamily="18" charset="0"/>
                <a:ea typeface="Times New Roman" panose="02020603050405020304" pitchFamily="18" charset="0"/>
              </a:rPr>
              <a:t> 2. Целочисленная линейная модель минимизации длительности цикла проекта </a:t>
            </a:r>
            <a:endParaRPr lang="en-US" sz="1800" b="1" dirty="0">
              <a:solidFill>
                <a:srgbClr val="000000"/>
              </a:solidFill>
              <a:effectLst/>
              <a:latin typeface="Times New Roman" panose="02020603050405020304" pitchFamily="18" charset="0"/>
              <a:ea typeface="Times New Roman" panose="02020603050405020304" pitchFamily="18" charset="0"/>
            </a:endParaRPr>
          </a:p>
          <a:p>
            <a:endParaRPr lang="en-US" sz="1800" b="1" dirty="0">
              <a:solidFill>
                <a:srgbClr val="000000"/>
              </a:solidFill>
              <a:effectLst/>
              <a:latin typeface="Times New Roman" panose="02020603050405020304" pitchFamily="18" charset="0"/>
              <a:ea typeface="Times New Roman" panose="02020603050405020304" pitchFamily="18" charset="0"/>
            </a:endParaRPr>
          </a:p>
          <a:p>
            <a:r>
              <a:rPr lang="en-US" sz="1800" b="1" dirty="0">
                <a:solidFill>
                  <a:srgbClr val="000000"/>
                </a:solidFill>
                <a:effectLst/>
                <a:latin typeface="Times New Roman" panose="02020603050405020304" pitchFamily="18" charset="0"/>
                <a:ea typeface="Times New Roman" panose="02020603050405020304" pitchFamily="18" charset="0"/>
              </a:rPr>
              <a:t>                                          </a:t>
            </a:r>
            <a:r>
              <a:rPr lang="ru-RU" sz="1800" b="1" dirty="0">
                <a:solidFill>
                  <a:srgbClr val="000000"/>
                </a:solidFill>
                <a:effectLst/>
                <a:latin typeface="Times New Roman" panose="02020603050405020304" pitchFamily="18" charset="0"/>
                <a:ea typeface="Times New Roman" panose="02020603050405020304" pitchFamily="18" charset="0"/>
              </a:rPr>
              <a:t>Вариант 1</a:t>
            </a:r>
            <a:endParaRPr lang="ru-RU" sz="1800" dirty="0">
              <a:effectLst/>
              <a:latin typeface="Times New Roman" panose="02020603050405020304" pitchFamily="18" charset="0"/>
              <a:ea typeface="Times New Roman" panose="02020603050405020304" pitchFamily="18" charset="0"/>
            </a:endParaRPr>
          </a:p>
          <a:p>
            <a:endParaRPr lang="ru-RU" sz="1800" b="1" dirty="0">
              <a:solidFill>
                <a:srgbClr val="000000"/>
              </a:solidFill>
              <a:effectLst/>
              <a:latin typeface="Times New Roman" panose="02020603050405020304" pitchFamily="18" charset="0"/>
              <a:ea typeface="Times New Roman" panose="02020603050405020304" pitchFamily="18" charset="0"/>
            </a:endParaRPr>
          </a:p>
          <a:p>
            <a:endParaRPr lang="ru-RU" dirty="0"/>
          </a:p>
        </p:txBody>
      </p:sp>
      <p:pic>
        <p:nvPicPr>
          <p:cNvPr id="17" name="Рисунок 16">
            <a:extLst>
              <a:ext uri="{FF2B5EF4-FFF2-40B4-BE49-F238E27FC236}">
                <a16:creationId xmlns:a16="http://schemas.microsoft.com/office/drawing/2014/main" id="{4C952939-EFE8-49BC-9F47-F262357BF910}"/>
              </a:ext>
            </a:extLst>
          </p:cNvPr>
          <p:cNvPicPr>
            <a:picLocks noChangeAspect="1"/>
          </p:cNvPicPr>
          <p:nvPr/>
        </p:nvPicPr>
        <p:blipFill>
          <a:blip r:embed="rId2"/>
          <a:stretch>
            <a:fillRect/>
          </a:stretch>
        </p:blipFill>
        <p:spPr>
          <a:xfrm>
            <a:off x="866347" y="1753451"/>
            <a:ext cx="9529091" cy="4365507"/>
          </a:xfrm>
          <a:prstGeom prst="rect">
            <a:avLst/>
          </a:prstGeom>
        </p:spPr>
      </p:pic>
      <p:sp>
        <p:nvSpPr>
          <p:cNvPr id="31" name="Номер слайда 30">
            <a:extLst>
              <a:ext uri="{FF2B5EF4-FFF2-40B4-BE49-F238E27FC236}">
                <a16:creationId xmlns:a16="http://schemas.microsoft.com/office/drawing/2014/main" id="{AB55943C-D2D0-4CC3-B277-9C76D8B5D581}"/>
              </a:ext>
            </a:extLst>
          </p:cNvPr>
          <p:cNvSpPr>
            <a:spLocks noGrp="1"/>
          </p:cNvSpPr>
          <p:nvPr>
            <p:ph type="sldNum" sz="quarter" idx="12"/>
          </p:nvPr>
        </p:nvSpPr>
        <p:spPr/>
        <p:txBody>
          <a:bodyPr/>
          <a:lstStyle/>
          <a:p>
            <a:fld id="{DB84997C-9EA8-422F-8EBE-0412128997CA}" type="slidenum">
              <a:rPr lang="ru-RU" smtClean="0"/>
              <a:t>3</a:t>
            </a:fld>
            <a:endParaRPr lang="ru-RU"/>
          </a:p>
        </p:txBody>
      </p:sp>
    </p:spTree>
    <p:extLst>
      <p:ext uri="{BB962C8B-B14F-4D97-AF65-F5344CB8AC3E}">
        <p14:creationId xmlns:p14="http://schemas.microsoft.com/office/powerpoint/2010/main" val="369047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AFA5B6ED-855A-42BD-9FE4-90E5F3F889E7}"/>
              </a:ext>
            </a:extLst>
          </p:cNvPr>
          <p:cNvSpPr>
            <a:spLocks noGrp="1"/>
          </p:cNvSpPr>
          <p:nvPr>
            <p:ph type="sldNum" sz="quarter" idx="12"/>
          </p:nvPr>
        </p:nvSpPr>
        <p:spPr/>
        <p:txBody>
          <a:bodyPr/>
          <a:lstStyle/>
          <a:p>
            <a:fld id="{DB84997C-9EA8-422F-8EBE-0412128997CA}" type="slidenum">
              <a:rPr lang="ru-RU" smtClean="0"/>
              <a:t>4</a:t>
            </a:fld>
            <a:endParaRPr lang="ru-RU"/>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91A530E3-AB09-4C10-9654-0B050F4B2FDA}"/>
                  </a:ext>
                </a:extLst>
              </p:cNvPr>
              <p:cNvSpPr txBox="1"/>
              <p:nvPr/>
            </p:nvSpPr>
            <p:spPr>
              <a:xfrm>
                <a:off x="1890346" y="861646"/>
                <a:ext cx="9258299" cy="2865849"/>
              </a:xfrm>
              <a:prstGeom prst="rect">
                <a:avLst/>
              </a:prstGeom>
              <a:noFill/>
            </p:spPr>
            <p:txBody>
              <a:bodyPr wrap="square">
                <a:spAutoFit/>
              </a:bodyPr>
              <a:lstStyle/>
              <a:p>
                <a:pPr indent="457200" algn="just">
                  <a:spcAft>
                    <a:spcPts val="0"/>
                  </a:spcAft>
                  <a:tabLst>
                    <a:tab pos="3048000" algn="ctr"/>
                    <a:tab pos="6032500" algn="r"/>
                  </a:tabLst>
                </a:pPr>
                <a:r>
                  <a:rPr lang="ru-RU" sz="2400" dirty="0">
                    <a:solidFill>
                      <a:srgbClr val="000000"/>
                    </a:solidFill>
                    <a:effectLst/>
                    <a:latin typeface="Times New Roman" panose="02020603050405020304" pitchFamily="18" charset="0"/>
                    <a:ea typeface="Times New Roman" panose="02020603050405020304" pitchFamily="18" charset="0"/>
                  </a:rPr>
                  <a:t>В модели (1-5) моменты времени начала операций вычисляются </a:t>
                </a:r>
                <a:r>
                  <a:rPr lang="ru-RU" sz="2400" dirty="0" err="1">
                    <a:solidFill>
                      <a:srgbClr val="000000"/>
                    </a:solidFill>
                    <a:effectLst/>
                    <a:latin typeface="Times New Roman" panose="02020603050405020304" pitchFamily="18" charset="0"/>
                    <a:ea typeface="Times New Roman" panose="02020603050405020304" pitchFamily="18" charset="0"/>
                  </a:rPr>
                  <a:t>вычетанием</a:t>
                </a:r>
                <a:r>
                  <a:rPr lang="ru-RU" sz="2400" dirty="0">
                    <a:solidFill>
                      <a:srgbClr val="000000"/>
                    </a:solidFill>
                    <a:effectLst/>
                    <a:latin typeface="Times New Roman" panose="02020603050405020304" pitchFamily="18" charset="0"/>
                    <a:ea typeface="Times New Roman" panose="02020603050405020304" pitchFamily="18" charset="0"/>
                  </a:rPr>
                  <a:t> продолжительностей операций из моментов окончания операций, условия (3) задают частичный порядок выполнения работ, ресурсные ограничения (4) гарантируют для каждого ресурса в каждый момент времени </a:t>
                </a:r>
                <a:r>
                  <a:rPr lang="ru-RU" sz="2400" dirty="0" err="1">
                    <a:solidFill>
                      <a:srgbClr val="000000"/>
                    </a:solidFill>
                    <a:effectLst/>
                    <a:latin typeface="Times New Roman" panose="02020603050405020304" pitchFamily="18" charset="0"/>
                    <a:ea typeface="Times New Roman" panose="02020603050405020304" pitchFamily="18" charset="0"/>
                  </a:rPr>
                  <a:t>непревышение</a:t>
                </a:r>
                <a:r>
                  <a:rPr lang="ru-RU" sz="2400" dirty="0">
                    <a:solidFill>
                      <a:srgbClr val="000000"/>
                    </a:solidFill>
                    <a:effectLst/>
                    <a:latin typeface="Times New Roman" panose="02020603050405020304" pitchFamily="18" charset="0"/>
                    <a:ea typeface="Times New Roman" panose="02020603050405020304" pitchFamily="18" charset="0"/>
                  </a:rPr>
                  <a:t> потребности над наличием. </a:t>
                </a:r>
                <a:r>
                  <a:rPr lang="ru-RU" sz="2400" b="1" dirty="0">
                    <a:solidFill>
                      <a:srgbClr val="000000"/>
                    </a:solidFill>
                    <a:effectLst/>
                    <a:latin typeface="Times New Roman" panose="02020603050405020304" pitchFamily="18" charset="0"/>
                    <a:ea typeface="Times New Roman" panose="02020603050405020304" pitchFamily="18" charset="0"/>
                  </a:rPr>
                  <a:t> </a:t>
                </a:r>
                <a14:m>
                  <m:oMath xmlns:m="http://schemas.openxmlformats.org/officeDocument/2006/math">
                    <m:r>
                      <a:rPr lang="ru-RU" sz="2400" i="1">
                        <a:solidFill>
                          <a:srgbClr val="000000"/>
                        </a:solidFill>
                        <a:effectLst/>
                        <a:latin typeface="Cambria Math" panose="02040503050406030204" pitchFamily="18" charset="0"/>
                        <a:ea typeface="Times New Roman" panose="02020603050405020304" pitchFamily="18" charset="0"/>
                      </a:rPr>
                      <m:t>𝑄</m:t>
                    </m:r>
                  </m:oMath>
                </a14:m>
                <a:r>
                  <a:rPr lang="ru-RU" sz="2400" dirty="0">
                    <a:solidFill>
                      <a:srgbClr val="000000"/>
                    </a:solidFill>
                    <a:effectLst/>
                    <a:latin typeface="Times New Roman" panose="02020603050405020304" pitchFamily="18" charset="0"/>
                    <a:ea typeface="Times New Roman" panose="02020603050405020304" pitchFamily="18" charset="0"/>
                  </a:rPr>
                  <a:t> – заранее заданная величина, определяемая из соотношений </a:t>
                </a:r>
                <a14:m>
                  <m:oMath xmlns:m="http://schemas.openxmlformats.org/officeDocument/2006/math">
                    <m:r>
                      <a:rPr lang="ru-RU" sz="2400" i="1">
                        <a:solidFill>
                          <a:srgbClr val="000000"/>
                        </a:solidFill>
                        <a:effectLst/>
                        <a:latin typeface="Cambria Math" panose="02040503050406030204" pitchFamily="18" charset="0"/>
                        <a:ea typeface="Times New Roman" panose="02020603050405020304" pitchFamily="18" charset="0"/>
                      </a:rPr>
                      <m:t>𝑄</m:t>
                    </m:r>
                    <m:r>
                      <a:rPr lang="ru-RU" sz="2400" i="1">
                        <a:solidFill>
                          <a:srgbClr val="000000"/>
                        </a:solidFill>
                        <a:effectLst/>
                        <a:latin typeface="Cambria Math" panose="02040503050406030204" pitchFamily="18" charset="0"/>
                        <a:ea typeface="Times New Roman" panose="02020603050405020304" pitchFamily="18" charset="0"/>
                      </a:rPr>
                      <m:t>⋅</m:t>
                    </m:r>
                    <m:limLow>
                      <m:limLowP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limLowPr>
                      <m:e>
                        <m:r>
                          <m:rPr>
                            <m:sty m:val="p"/>
                          </m:rPr>
                          <a:rPr lang="ru-RU" sz="2400">
                            <a:solidFill>
                              <a:srgbClr val="000000"/>
                            </a:solidFill>
                            <a:effectLst/>
                            <a:latin typeface="Cambria Math" panose="02040503050406030204" pitchFamily="18" charset="0"/>
                            <a:ea typeface="Times New Roman" panose="02020603050405020304" pitchFamily="18" charset="0"/>
                          </a:rPr>
                          <m:t>max</m:t>
                        </m:r>
                      </m:e>
                      <m:lim>
                        <m:r>
                          <a:rPr lang="ru-RU" sz="2400" i="1">
                            <a:solidFill>
                              <a:srgbClr val="000000"/>
                            </a:solidFill>
                            <a:effectLst/>
                            <a:latin typeface="Cambria Math" panose="02040503050406030204" pitchFamily="18" charset="0"/>
                            <a:ea typeface="Times New Roman" panose="02020603050405020304" pitchFamily="18" charset="0"/>
                          </a:rPr>
                          <m:t>𝑖</m:t>
                        </m:r>
                        <m:r>
                          <a:rPr lang="ru-RU" sz="2400" i="1">
                            <a:solidFill>
                              <a:srgbClr val="000000"/>
                            </a:solidFill>
                            <a:effectLst/>
                            <a:latin typeface="Cambria Math" panose="02040503050406030204" pitchFamily="18" charset="0"/>
                            <a:ea typeface="Times New Roman" panose="02020603050405020304" pitchFamily="18" charset="0"/>
                          </a:rPr>
                          <m:t>∈</m:t>
                        </m:r>
                        <m:r>
                          <a:rPr lang="ru-RU" sz="2400" i="1">
                            <a:solidFill>
                              <a:srgbClr val="000000"/>
                            </a:solidFill>
                            <a:effectLst/>
                            <a:latin typeface="Cambria Math" panose="02040503050406030204" pitchFamily="18" charset="0"/>
                            <a:ea typeface="Times New Roman" panose="02020603050405020304" pitchFamily="18" charset="0"/>
                          </a:rPr>
                          <m:t>𝐼</m:t>
                        </m:r>
                      </m:lim>
                    </m:limLow>
                    <m:d>
                      <m:dPr>
                        <m:ctrlPr>
                          <a:rPr lang="ru-RU" sz="2400" i="1">
                            <a:solidFill>
                              <a:srgbClr val="000000"/>
                            </a:solidFill>
                            <a:effectLst/>
                            <a:latin typeface="Cambria Math" panose="02040503050406030204" pitchFamily="18" charset="0"/>
                            <a:ea typeface="Times New Roman" panose="02020603050405020304" pitchFamily="18" charset="0"/>
                          </a:rPr>
                        </m:ctrlPr>
                      </m:dPr>
                      <m:e>
                        <m:nary>
                          <m:naryPr>
                            <m:chr m:val="∑"/>
                            <m:limLoc m:val="undOvr"/>
                            <m:supHide m:val="on"/>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naryPr>
                          <m:sub>
                            <m:r>
                              <a:rPr lang="ru-RU" sz="2400" i="1">
                                <a:solidFill>
                                  <a:srgbClr val="000000"/>
                                </a:solidFill>
                                <a:effectLst/>
                                <a:latin typeface="Cambria Math" panose="02040503050406030204" pitchFamily="18" charset="0"/>
                                <a:ea typeface="Times New Roman" panose="02020603050405020304" pitchFamily="18" charset="0"/>
                              </a:rPr>
                              <m:t>𝑗</m:t>
                            </m:r>
                            <m:r>
                              <a:rPr lang="ru-RU" sz="2400" i="1">
                                <a:solidFill>
                                  <a:srgbClr val="000000"/>
                                </a:solidFill>
                                <a:effectLst/>
                                <a:latin typeface="Cambria Math" panose="02040503050406030204" pitchFamily="18" charset="0"/>
                                <a:ea typeface="Times New Roman" panose="02020603050405020304" pitchFamily="18" charset="0"/>
                              </a:rPr>
                              <m:t>∈</m:t>
                            </m:r>
                            <m:sSup>
                              <m:sSupP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sSupPr>
                              <m:e>
                                <m:r>
                                  <m:rPr>
                                    <m:sty m:val="p"/>
                                  </m:rPr>
                                  <a:rPr lang="ru-RU" sz="240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t>Γ</m:t>
                                </m:r>
                              </m:e>
                              <m:sup>
                                <m:r>
                                  <a:rPr lang="ru-RU" sz="2400" i="1">
                                    <a:solidFill>
                                      <a:srgbClr val="000000"/>
                                    </a:solidFill>
                                    <a:effectLst/>
                                    <a:latin typeface="Cambria Math" panose="02040503050406030204" pitchFamily="18" charset="0"/>
                                    <a:ea typeface="Times New Roman" panose="02020603050405020304" pitchFamily="18" charset="0"/>
                                  </a:rPr>
                                  <m:t>+</m:t>
                                </m:r>
                                <m:r>
                                  <a:rPr lang="ru-RU" sz="2400">
                                    <a:solidFill>
                                      <a:srgbClr val="000000"/>
                                    </a:solidFill>
                                    <a:effectLst/>
                                    <a:latin typeface="Cambria Math" panose="02040503050406030204" pitchFamily="18" charset="0"/>
                                    <a:ea typeface="Times New Roman" panose="02020603050405020304" pitchFamily="18" charset="0"/>
                                  </a:rPr>
                                  <m:t>1</m:t>
                                </m:r>
                              </m:sup>
                            </m:sSup>
                            <m:d>
                              <m:dPr>
                                <m:ctrlPr>
                                  <a:rPr lang="ru-RU" sz="2400" i="1">
                                    <a:solidFill>
                                      <a:srgbClr val="000000"/>
                                    </a:solidFill>
                                    <a:effectLst/>
                                    <a:latin typeface="Cambria Math" panose="02040503050406030204" pitchFamily="18" charset="0"/>
                                    <a:ea typeface="Times New Roman" panose="02020603050405020304" pitchFamily="18" charset="0"/>
                                  </a:rPr>
                                </m:ctrlPr>
                              </m:dPr>
                              <m:e>
                                <m:r>
                                  <a:rPr lang="ru-RU" sz="2400" i="1">
                                    <a:solidFill>
                                      <a:srgbClr val="000000"/>
                                    </a:solidFill>
                                    <a:effectLst/>
                                    <a:latin typeface="Cambria Math" panose="02040503050406030204" pitchFamily="18" charset="0"/>
                                    <a:ea typeface="Times New Roman" panose="02020603050405020304" pitchFamily="18" charset="0"/>
                                  </a:rPr>
                                  <m:t>𝑖</m:t>
                                </m:r>
                              </m:e>
                            </m:d>
                          </m:sub>
                          <m:sup/>
                          <m:e>
                            <m:r>
                              <a:rPr lang="ru-RU" sz="2400">
                                <a:solidFill>
                                  <a:srgbClr val="000000"/>
                                </a:solidFill>
                                <a:effectLst/>
                                <a:latin typeface="Cambria Math" panose="02040503050406030204" pitchFamily="18" charset="0"/>
                                <a:ea typeface="Times New Roman" panose="02020603050405020304" pitchFamily="18" charset="0"/>
                              </a:rPr>
                              <m:t>‍</m:t>
                            </m:r>
                          </m:e>
                        </m:nary>
                        <m:nary>
                          <m:naryPr>
                            <m:chr m:val="∑"/>
                            <m:limLoc m:val="undOv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naryPr>
                          <m:sub>
                            <m:r>
                              <a:rPr lang="ru-RU" sz="2400" i="1">
                                <a:solidFill>
                                  <a:srgbClr val="000000"/>
                                </a:solidFill>
                                <a:effectLst/>
                                <a:latin typeface="Cambria Math" panose="02040503050406030204" pitchFamily="18" charset="0"/>
                                <a:ea typeface="Times New Roman" panose="02020603050405020304" pitchFamily="18" charset="0"/>
                              </a:rPr>
                              <m:t>𝑡</m:t>
                            </m:r>
                            <m:r>
                              <a:rPr lang="ru-RU" sz="2400">
                                <a:solidFill>
                                  <a:srgbClr val="000000"/>
                                </a:solidFill>
                                <a:effectLst/>
                                <a:latin typeface="Cambria Math" panose="02040503050406030204" pitchFamily="18" charset="0"/>
                                <a:ea typeface="Times New Roman" panose="02020603050405020304" pitchFamily="18" charset="0"/>
                              </a:rPr>
                              <m:t>=1</m:t>
                            </m:r>
                          </m:sub>
                          <m:sup>
                            <m:sSub>
                              <m:sSubP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sSubPr>
                              <m:e>
                                <m:r>
                                  <a:rPr lang="ru-RU" sz="2400" i="1">
                                    <a:solidFill>
                                      <a:srgbClr val="000000"/>
                                    </a:solidFill>
                                    <a:effectLst/>
                                    <a:latin typeface="Cambria Math" panose="02040503050406030204" pitchFamily="18" charset="0"/>
                                    <a:ea typeface="Times New Roman" panose="02020603050405020304" pitchFamily="18" charset="0"/>
                                  </a:rPr>
                                  <m:t>𝑡</m:t>
                                </m:r>
                              </m:e>
                              <m:sub>
                                <m:r>
                                  <a:rPr lang="ru-RU" sz="2400">
                                    <a:solidFill>
                                      <a:srgbClr val="000000"/>
                                    </a:solidFill>
                                    <a:effectLst/>
                                    <a:latin typeface="Cambria Math" panose="02040503050406030204" pitchFamily="18" charset="0"/>
                                    <a:ea typeface="Times New Roman" panose="02020603050405020304" pitchFamily="18" charset="0"/>
                                  </a:rPr>
                                  <m:t>0</m:t>
                                </m:r>
                              </m:sub>
                            </m:sSub>
                          </m:sup>
                          <m:e>
                            <m:r>
                              <a:rPr lang="ru-RU" sz="2400">
                                <a:solidFill>
                                  <a:srgbClr val="000000"/>
                                </a:solidFill>
                                <a:effectLst/>
                                <a:latin typeface="Cambria Math" panose="02040503050406030204" pitchFamily="18" charset="0"/>
                                <a:ea typeface="Times New Roman" panose="02020603050405020304" pitchFamily="18" charset="0"/>
                              </a:rPr>
                              <m:t>‍</m:t>
                            </m:r>
                          </m:e>
                        </m:nary>
                        <m:r>
                          <a:rPr lang="ru-RU" sz="2400" i="1">
                            <a:solidFill>
                              <a:srgbClr val="000000"/>
                            </a:solidFill>
                            <a:effectLst/>
                            <a:latin typeface="Cambria Math" panose="02040503050406030204" pitchFamily="18" charset="0"/>
                            <a:ea typeface="Times New Roman" panose="02020603050405020304" pitchFamily="18" charset="0"/>
                          </a:rPr>
                          <m:t>  </m:t>
                        </m:r>
                        <m:sSub>
                          <m:sSubP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sSubPr>
                          <m:e>
                            <m:r>
                              <a:rPr lang="ru-RU" sz="2400" i="1">
                                <a:solidFill>
                                  <a:srgbClr val="000000"/>
                                </a:solidFill>
                                <a:effectLst/>
                                <a:latin typeface="Cambria Math" panose="02040503050406030204" pitchFamily="18" charset="0"/>
                                <a:ea typeface="Times New Roman" panose="02020603050405020304" pitchFamily="18" charset="0"/>
                              </a:rPr>
                              <m:t>𝑦</m:t>
                            </m:r>
                          </m:e>
                          <m:sub>
                            <m:r>
                              <a:rPr lang="ru-RU" sz="2400" i="1">
                                <a:solidFill>
                                  <a:srgbClr val="000000"/>
                                </a:solidFill>
                                <a:effectLst/>
                                <a:latin typeface="Cambria Math" panose="02040503050406030204" pitchFamily="18" charset="0"/>
                                <a:ea typeface="Times New Roman" panose="02020603050405020304" pitchFamily="18" charset="0"/>
                              </a:rPr>
                              <m:t>𝑗𝑡</m:t>
                            </m:r>
                          </m:sub>
                        </m:sSub>
                      </m:e>
                    </m:d>
                    <m:r>
                      <a:rPr lang="ru-RU" sz="2400" i="1">
                        <a:solidFill>
                          <a:srgbClr val="000000"/>
                        </a:solidFill>
                        <a:effectLst/>
                        <a:latin typeface="Cambria Math" panose="02040503050406030204" pitchFamily="18" charset="0"/>
                        <a:ea typeface="Times New Roman" panose="02020603050405020304" pitchFamily="18" charset="0"/>
                      </a:rPr>
                      <m:t>≤</m:t>
                    </m:r>
                    <m:r>
                      <a:rPr lang="ru-RU" sz="2400">
                        <a:solidFill>
                          <a:srgbClr val="000000"/>
                        </a:solidFill>
                        <a:effectLst/>
                        <a:latin typeface="Cambria Math" panose="02040503050406030204" pitchFamily="18" charset="0"/>
                        <a:ea typeface="Times New Roman" panose="02020603050405020304" pitchFamily="18" charset="0"/>
                      </a:rPr>
                      <m:t>1,</m:t>
                    </m:r>
                    <m:r>
                      <a:rPr lang="ru-RU" sz="2400" i="1">
                        <a:solidFill>
                          <a:srgbClr val="000000"/>
                        </a:solidFill>
                        <a:effectLst/>
                        <a:latin typeface="Cambria Math" panose="02040503050406030204" pitchFamily="18" charset="0"/>
                        <a:ea typeface="Times New Roman" panose="02020603050405020304" pitchFamily="18" charset="0"/>
                      </a:rPr>
                      <m:t>  </m:t>
                    </m:r>
                    <m:sSub>
                      <m:sSubP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sSubPr>
                      <m:e>
                        <m:r>
                          <a:rPr lang="ru-RU" sz="2400" i="1">
                            <a:solidFill>
                              <a:srgbClr val="000000"/>
                            </a:solidFill>
                            <a:effectLst/>
                            <a:latin typeface="Cambria Math" panose="02040503050406030204" pitchFamily="18" charset="0"/>
                            <a:ea typeface="Times New Roman" panose="02020603050405020304" pitchFamily="18" charset="0"/>
                          </a:rPr>
                          <m:t>𝑡</m:t>
                        </m:r>
                      </m:e>
                      <m:sub>
                        <m:r>
                          <a:rPr lang="ru-RU" sz="2400">
                            <a:solidFill>
                              <a:srgbClr val="000000"/>
                            </a:solidFill>
                            <a:effectLst/>
                            <a:latin typeface="Cambria Math" panose="02040503050406030204" pitchFamily="18" charset="0"/>
                            <a:ea typeface="Times New Roman" panose="02020603050405020304" pitchFamily="18" charset="0"/>
                          </a:rPr>
                          <m:t>0</m:t>
                        </m:r>
                      </m:sub>
                    </m:sSub>
                    <m:r>
                      <a:rPr lang="ru-RU" sz="2400">
                        <a:solidFill>
                          <a:srgbClr val="000000"/>
                        </a:solidFill>
                        <a:effectLst/>
                        <a:latin typeface="Cambria Math" panose="02040503050406030204" pitchFamily="18" charset="0"/>
                        <a:ea typeface="Times New Roman" panose="02020603050405020304" pitchFamily="18" charset="0"/>
                      </a:rPr>
                      <m:t>=2,</m:t>
                    </m:r>
                    <m:r>
                      <a:rPr lang="ru-RU" sz="2400" i="1">
                        <a:solidFill>
                          <a:srgbClr val="000000"/>
                        </a:solidFill>
                        <a:effectLst/>
                        <a:latin typeface="Cambria Math" panose="02040503050406030204" pitchFamily="18" charset="0"/>
                        <a:ea typeface="Times New Roman" panose="02020603050405020304" pitchFamily="18" charset="0"/>
                      </a:rPr>
                      <m:t>𝑇</m:t>
                    </m:r>
                    <m:r>
                      <a:rPr lang="ru-RU" sz="2400">
                        <a:solidFill>
                          <a:srgbClr val="000000"/>
                        </a:solidFill>
                        <a:effectLst/>
                        <a:latin typeface="Cambria Math" panose="02040503050406030204" pitchFamily="18" charset="0"/>
                        <a:ea typeface="Times New Roman" panose="02020603050405020304" pitchFamily="18" charset="0"/>
                      </a:rPr>
                      <m:t>, </m:t>
                    </m:r>
                    <m:r>
                      <a:rPr lang="ru-RU" sz="2400" i="1">
                        <a:solidFill>
                          <a:srgbClr val="000000"/>
                        </a:solidFill>
                        <a:effectLst/>
                        <a:latin typeface="Cambria Math" panose="02040503050406030204" pitchFamily="18" charset="0"/>
                        <a:ea typeface="Times New Roman" panose="02020603050405020304" pitchFamily="18" charset="0"/>
                      </a:rPr>
                      <m:t> например </m:t>
                    </m:r>
                    <m:r>
                      <a:rPr lang="ru-RU" sz="2400">
                        <a:solidFill>
                          <a:srgbClr val="000000"/>
                        </a:solidFill>
                        <a:effectLst/>
                        <a:latin typeface="Cambria Math" panose="02040503050406030204" pitchFamily="18" charset="0"/>
                        <a:ea typeface="Times New Roman" panose="02020603050405020304" pitchFamily="18" charset="0"/>
                      </a:rPr>
                      <m:t>,</m:t>
                    </m:r>
                    <m:r>
                      <a:rPr lang="ru-RU" sz="2400" i="1">
                        <a:solidFill>
                          <a:srgbClr val="000000"/>
                        </a:solidFill>
                        <a:effectLst/>
                        <a:latin typeface="Cambria Math" panose="02040503050406030204" pitchFamily="18" charset="0"/>
                        <a:ea typeface="Times New Roman" panose="02020603050405020304" pitchFamily="18" charset="0"/>
                      </a:rPr>
                      <m:t>  </m:t>
                    </m:r>
                    <m:r>
                      <a:rPr lang="ru-RU" sz="2400" i="1">
                        <a:solidFill>
                          <a:srgbClr val="000000"/>
                        </a:solidFill>
                        <a:effectLst/>
                        <a:latin typeface="Cambria Math" panose="02040503050406030204" pitchFamily="18" charset="0"/>
                        <a:ea typeface="Times New Roman" panose="02020603050405020304" pitchFamily="18" charset="0"/>
                      </a:rPr>
                      <m:t>𝑄</m:t>
                    </m:r>
                    <m:r>
                      <a:rPr lang="ru-RU" sz="2400" i="1">
                        <a:solidFill>
                          <a:srgbClr val="000000"/>
                        </a:solidFill>
                        <a:effectLst/>
                        <a:latin typeface="Cambria Math" panose="02040503050406030204" pitchFamily="18" charset="0"/>
                        <a:ea typeface="Times New Roman" panose="02020603050405020304" pitchFamily="18" charset="0"/>
                      </a:rPr>
                      <m:t>≤</m:t>
                    </m:r>
                    <m:f>
                      <m:fPr>
                        <m:ctrlPr>
                          <a:rPr lang="ru-RU"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fPr>
                      <m:num>
                        <m:r>
                          <a:rPr lang="ru-RU" sz="2400">
                            <a:solidFill>
                              <a:srgbClr val="000000"/>
                            </a:solidFill>
                            <a:effectLst/>
                            <a:latin typeface="Cambria Math" panose="02040503050406030204" pitchFamily="18" charset="0"/>
                            <a:ea typeface="Times New Roman" panose="02020603050405020304" pitchFamily="18" charset="0"/>
                          </a:rPr>
                          <m:t>1</m:t>
                        </m:r>
                      </m:num>
                      <m:den>
                        <m:r>
                          <a:rPr lang="ru-RU" sz="2400" i="1">
                            <a:solidFill>
                              <a:srgbClr val="000000"/>
                            </a:solidFill>
                            <a:effectLst/>
                            <a:latin typeface="Cambria Math" panose="02040503050406030204" pitchFamily="18" charset="0"/>
                            <a:ea typeface="Times New Roman" panose="02020603050405020304" pitchFamily="18" charset="0"/>
                          </a:rPr>
                          <m:t>𝑇</m:t>
                        </m:r>
                        <m:r>
                          <a:rPr lang="ru-RU" sz="2400" i="1">
                            <a:solidFill>
                              <a:srgbClr val="000000"/>
                            </a:solidFill>
                            <a:effectLst/>
                            <a:latin typeface="Cambria Math" panose="02040503050406030204" pitchFamily="18" charset="0"/>
                            <a:ea typeface="Times New Roman" panose="02020603050405020304" pitchFamily="18" charset="0"/>
                          </a:rPr>
                          <m:t>∗</m:t>
                        </m:r>
                        <m:r>
                          <a:rPr lang="ru-RU" sz="2400" i="1">
                            <a:solidFill>
                              <a:srgbClr val="000000"/>
                            </a:solidFill>
                            <a:effectLst/>
                            <a:latin typeface="Cambria Math" panose="02040503050406030204" pitchFamily="18" charset="0"/>
                            <a:ea typeface="Times New Roman" panose="02020603050405020304" pitchFamily="18" charset="0"/>
                          </a:rPr>
                          <m:t>𝑁</m:t>
                        </m:r>
                      </m:den>
                    </m:f>
                  </m:oMath>
                </a14:m>
                <a:r>
                  <a:rPr lang="ru-RU" sz="2400" dirty="0">
                    <a:solidFill>
                      <a:srgbClr val="000000"/>
                    </a:solidFill>
                    <a:effectLst/>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mc:Choice>
        <mc:Fallback>
          <p:sp>
            <p:nvSpPr>
              <p:cNvPr id="4" name="TextBox 3">
                <a:extLst>
                  <a:ext uri="{FF2B5EF4-FFF2-40B4-BE49-F238E27FC236}">
                    <a16:creationId xmlns:a16="http://schemas.microsoft.com/office/drawing/2014/main" id="{91A530E3-AB09-4C10-9654-0B050F4B2FDA}"/>
                  </a:ext>
                </a:extLst>
              </p:cNvPr>
              <p:cNvSpPr txBox="1">
                <a:spLocks noRot="1" noChangeAspect="1" noMove="1" noResize="1" noEditPoints="1" noAdjustHandles="1" noChangeArrowheads="1" noChangeShapeType="1" noTextEdit="1"/>
              </p:cNvSpPr>
              <p:nvPr/>
            </p:nvSpPr>
            <p:spPr>
              <a:xfrm>
                <a:off x="1890346" y="861646"/>
                <a:ext cx="9258299" cy="2865849"/>
              </a:xfrm>
              <a:prstGeom prst="rect">
                <a:avLst/>
              </a:prstGeom>
              <a:blipFill>
                <a:blip r:embed="rId2"/>
                <a:stretch>
                  <a:fillRect l="-987" t="-1702" r="-1053"/>
                </a:stretch>
              </a:blipFill>
            </p:spPr>
            <p:txBody>
              <a:bodyPr/>
              <a:lstStyle/>
              <a:p>
                <a:r>
                  <a:rPr lang="ru-RU">
                    <a:noFill/>
                  </a:rPr>
                  <a:t> </a:t>
                </a:r>
              </a:p>
            </p:txBody>
          </p:sp>
        </mc:Fallback>
      </mc:AlternateContent>
    </p:spTree>
    <p:extLst>
      <p:ext uri="{BB962C8B-B14F-4D97-AF65-F5344CB8AC3E}">
        <p14:creationId xmlns:p14="http://schemas.microsoft.com/office/powerpoint/2010/main" val="36161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9A482AB7-1CC1-452B-8F0F-17294E42AAAB}"/>
              </a:ext>
            </a:extLst>
          </p:cNvPr>
          <p:cNvSpPr>
            <a:spLocks noGrp="1"/>
          </p:cNvSpPr>
          <p:nvPr>
            <p:ph type="sldNum" sz="quarter" idx="12"/>
          </p:nvPr>
        </p:nvSpPr>
        <p:spPr/>
        <p:txBody>
          <a:bodyPr/>
          <a:lstStyle/>
          <a:p>
            <a:fld id="{DB84997C-9EA8-422F-8EBE-0412128997CA}" type="slidenum">
              <a:rPr lang="ru-RU" smtClean="0"/>
              <a:t>5</a:t>
            </a:fld>
            <a:endParaRPr lang="ru-RU"/>
          </a:p>
        </p:txBody>
      </p:sp>
      <p:sp>
        <p:nvSpPr>
          <p:cNvPr id="4" name="TextBox 3">
            <a:extLst>
              <a:ext uri="{FF2B5EF4-FFF2-40B4-BE49-F238E27FC236}">
                <a16:creationId xmlns:a16="http://schemas.microsoft.com/office/drawing/2014/main" id="{F2DC63A2-B708-4909-B0C8-4C7A8723F299}"/>
              </a:ext>
            </a:extLst>
          </p:cNvPr>
          <p:cNvSpPr txBox="1"/>
          <p:nvPr/>
        </p:nvSpPr>
        <p:spPr>
          <a:xfrm>
            <a:off x="782515" y="254977"/>
            <a:ext cx="10752993" cy="1938992"/>
          </a:xfrm>
          <a:prstGeom prst="rect">
            <a:avLst/>
          </a:prstGeom>
          <a:noFill/>
        </p:spPr>
        <p:txBody>
          <a:bodyPr wrap="square">
            <a:spAutoFit/>
          </a:bodyPr>
          <a:lstStyle/>
          <a:p>
            <a:pPr>
              <a:spcAft>
                <a:spcPts val="0"/>
              </a:spcAft>
              <a:tabLst>
                <a:tab pos="3048000" algn="ctr"/>
                <a:tab pos="6032500" algn="r"/>
              </a:tabLst>
            </a:pPr>
            <a:r>
              <a:rPr lang="en-US" sz="2000" b="1" dirty="0">
                <a:solidFill>
                  <a:srgbClr val="000000"/>
                </a:solidFill>
                <a:effectLst/>
                <a:latin typeface="Times New Roman" panose="02020603050405020304" pitchFamily="18" charset="0"/>
                <a:ea typeface="Times New Roman" panose="02020603050405020304" pitchFamily="18" charset="0"/>
              </a:rPr>
              <a:t>                                               </a:t>
            </a:r>
            <a:r>
              <a:rPr lang="ru-RU" sz="2000" b="1" dirty="0">
                <a:solidFill>
                  <a:srgbClr val="000000"/>
                </a:solidFill>
                <a:effectLst/>
                <a:latin typeface="Times New Roman" panose="02020603050405020304" pitchFamily="18" charset="0"/>
                <a:ea typeface="Times New Roman" panose="02020603050405020304" pitchFamily="18" charset="0"/>
              </a:rPr>
              <a:t>Вариант 2</a:t>
            </a:r>
            <a:endParaRPr lang="ru-RU" sz="2000" dirty="0">
              <a:effectLst/>
              <a:latin typeface="Times New Roman" panose="02020603050405020304" pitchFamily="18" charset="0"/>
              <a:ea typeface="Times New Roman" panose="02020603050405020304" pitchFamily="18" charset="0"/>
            </a:endParaRPr>
          </a:p>
          <a:p>
            <a:pPr indent="288290">
              <a:spcAft>
                <a:spcPts val="0"/>
              </a:spcAft>
              <a:tabLst>
                <a:tab pos="3048000" algn="ctr"/>
                <a:tab pos="6032500" algn="r"/>
              </a:tabLst>
            </a:pPr>
            <a:r>
              <a:rPr lang="ru-RU" sz="2000" dirty="0">
                <a:solidFill>
                  <a:srgbClr val="000000"/>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r>
              <a:rPr lang="ru-RU" sz="2000" dirty="0">
                <a:solidFill>
                  <a:srgbClr val="000000"/>
                </a:solidFill>
                <a:effectLst/>
                <a:latin typeface="Times New Roman" panose="02020603050405020304" pitchFamily="18" charset="0"/>
                <a:ea typeface="Times New Roman" panose="02020603050405020304" pitchFamily="18" charset="0"/>
              </a:rPr>
              <a:t>Отличие от модели варианта 1 заключаются в отображении частичного порядка: соответственно условия (3 и 7). Существуют и другие формализации целочисленных моделей календарного планирования проектов</a:t>
            </a:r>
            <a:r>
              <a:rPr lang="en-US" sz="2000" dirty="0">
                <a:solidFill>
                  <a:srgbClr val="000000"/>
                </a:solidFill>
                <a:effectLst/>
                <a:latin typeface="Times New Roman" panose="02020603050405020304" pitchFamily="18" charset="0"/>
                <a:ea typeface="Times New Roman" panose="02020603050405020304" pitchFamily="18" charset="0"/>
              </a:rPr>
              <a:t>.</a:t>
            </a:r>
          </a:p>
          <a:p>
            <a:endParaRPr lang="ru-RU" sz="2000" dirty="0"/>
          </a:p>
        </p:txBody>
      </p:sp>
      <p:pic>
        <p:nvPicPr>
          <p:cNvPr id="36" name="Рисунок 35">
            <a:extLst>
              <a:ext uri="{FF2B5EF4-FFF2-40B4-BE49-F238E27FC236}">
                <a16:creationId xmlns:a16="http://schemas.microsoft.com/office/drawing/2014/main" id="{8D5F2666-7A7D-4ACF-ABDE-E1B76BD2C01A}"/>
              </a:ext>
            </a:extLst>
          </p:cNvPr>
          <p:cNvPicPr>
            <a:picLocks noChangeAspect="1"/>
          </p:cNvPicPr>
          <p:nvPr/>
        </p:nvPicPr>
        <p:blipFill>
          <a:blip r:embed="rId2"/>
          <a:stretch>
            <a:fillRect/>
          </a:stretch>
        </p:blipFill>
        <p:spPr>
          <a:xfrm>
            <a:off x="940778" y="2170937"/>
            <a:ext cx="9952892" cy="4185413"/>
          </a:xfrm>
          <a:prstGeom prst="rect">
            <a:avLst/>
          </a:prstGeom>
        </p:spPr>
      </p:pic>
    </p:spTree>
    <p:extLst>
      <p:ext uri="{BB962C8B-B14F-4D97-AF65-F5344CB8AC3E}">
        <p14:creationId xmlns:p14="http://schemas.microsoft.com/office/powerpoint/2010/main" val="80752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9A61B48B-6D08-488F-AFF0-AE8F6AB9564A}"/>
              </a:ext>
            </a:extLst>
          </p:cNvPr>
          <p:cNvSpPr>
            <a:spLocks noGrp="1"/>
          </p:cNvSpPr>
          <p:nvPr>
            <p:ph type="sldNum" sz="quarter" idx="12"/>
          </p:nvPr>
        </p:nvSpPr>
        <p:spPr/>
        <p:txBody>
          <a:bodyPr/>
          <a:lstStyle/>
          <a:p>
            <a:fld id="{DB84997C-9EA8-422F-8EBE-0412128997CA}" type="slidenum">
              <a:rPr lang="ru-RU" smtClean="0"/>
              <a:t>6</a:t>
            </a:fld>
            <a:endParaRPr lang="ru-RU"/>
          </a:p>
        </p:txBody>
      </p:sp>
      <p:pic>
        <p:nvPicPr>
          <p:cNvPr id="14" name="Рисунок 13">
            <a:extLst>
              <a:ext uri="{FF2B5EF4-FFF2-40B4-BE49-F238E27FC236}">
                <a16:creationId xmlns:a16="http://schemas.microsoft.com/office/drawing/2014/main" id="{9CE4C73B-2B67-4FDA-965F-96B018278510}"/>
              </a:ext>
            </a:extLst>
          </p:cNvPr>
          <p:cNvPicPr>
            <a:picLocks noChangeAspect="1"/>
          </p:cNvPicPr>
          <p:nvPr/>
        </p:nvPicPr>
        <p:blipFill>
          <a:blip r:embed="rId2"/>
          <a:stretch>
            <a:fillRect/>
          </a:stretch>
        </p:blipFill>
        <p:spPr>
          <a:xfrm>
            <a:off x="838200" y="136526"/>
            <a:ext cx="10809708" cy="6219824"/>
          </a:xfrm>
          <a:prstGeom prst="rect">
            <a:avLst/>
          </a:prstGeom>
        </p:spPr>
      </p:pic>
    </p:spTree>
    <p:extLst>
      <p:ext uri="{BB962C8B-B14F-4D97-AF65-F5344CB8AC3E}">
        <p14:creationId xmlns:p14="http://schemas.microsoft.com/office/powerpoint/2010/main" val="2595909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5CD89FC8-0830-43CB-B54E-03F292E08544}"/>
              </a:ext>
            </a:extLst>
          </p:cNvPr>
          <p:cNvSpPr>
            <a:spLocks noGrp="1"/>
          </p:cNvSpPr>
          <p:nvPr>
            <p:ph type="sldNum" sz="quarter" idx="12"/>
          </p:nvPr>
        </p:nvSpPr>
        <p:spPr/>
        <p:txBody>
          <a:bodyPr/>
          <a:lstStyle/>
          <a:p>
            <a:fld id="{DB84997C-9EA8-422F-8EBE-0412128997CA}" type="slidenum">
              <a:rPr lang="ru-RU" smtClean="0"/>
              <a:t>7</a:t>
            </a:fld>
            <a:endParaRPr lang="ru-RU"/>
          </a:p>
        </p:txBody>
      </p:sp>
      <p:pic>
        <p:nvPicPr>
          <p:cNvPr id="3" name="Рисунок 2">
            <a:extLst>
              <a:ext uri="{FF2B5EF4-FFF2-40B4-BE49-F238E27FC236}">
                <a16:creationId xmlns:a16="http://schemas.microsoft.com/office/drawing/2014/main" id="{D61C9253-785B-401B-BEB2-C9D4CFB65AFD}"/>
              </a:ext>
            </a:extLst>
          </p:cNvPr>
          <p:cNvPicPr>
            <a:picLocks noChangeAspect="1"/>
          </p:cNvPicPr>
          <p:nvPr/>
        </p:nvPicPr>
        <p:blipFill>
          <a:blip r:embed="rId2"/>
          <a:stretch>
            <a:fillRect/>
          </a:stretch>
        </p:blipFill>
        <p:spPr>
          <a:xfrm>
            <a:off x="685800" y="914400"/>
            <a:ext cx="10858500" cy="5363308"/>
          </a:xfrm>
          <a:prstGeom prst="rect">
            <a:avLst/>
          </a:prstGeom>
        </p:spPr>
      </p:pic>
    </p:spTree>
    <p:extLst>
      <p:ext uri="{BB962C8B-B14F-4D97-AF65-F5344CB8AC3E}">
        <p14:creationId xmlns:p14="http://schemas.microsoft.com/office/powerpoint/2010/main" val="687242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7E1E62ED-AC69-4755-B2D4-691A65F1B1C8}"/>
              </a:ext>
            </a:extLst>
          </p:cNvPr>
          <p:cNvSpPr>
            <a:spLocks noGrp="1"/>
          </p:cNvSpPr>
          <p:nvPr>
            <p:ph type="sldNum" sz="quarter" idx="12"/>
          </p:nvPr>
        </p:nvSpPr>
        <p:spPr/>
        <p:txBody>
          <a:bodyPr/>
          <a:lstStyle/>
          <a:p>
            <a:fld id="{DB84997C-9EA8-422F-8EBE-0412128997CA}" type="slidenum">
              <a:rPr lang="ru-RU" smtClean="0"/>
              <a:t>8</a:t>
            </a:fld>
            <a:endParaRPr lang="ru-RU"/>
          </a:p>
        </p:txBody>
      </p:sp>
      <p:sp>
        <p:nvSpPr>
          <p:cNvPr id="4" name="TextBox 3">
            <a:extLst>
              <a:ext uri="{FF2B5EF4-FFF2-40B4-BE49-F238E27FC236}">
                <a16:creationId xmlns:a16="http://schemas.microsoft.com/office/drawing/2014/main" id="{844F8D69-CF96-4A30-B53F-3A7083C3B483}"/>
              </a:ext>
            </a:extLst>
          </p:cNvPr>
          <p:cNvSpPr txBox="1"/>
          <p:nvPr/>
        </p:nvSpPr>
        <p:spPr>
          <a:xfrm>
            <a:off x="1266093" y="861646"/>
            <a:ext cx="10322170" cy="4524315"/>
          </a:xfrm>
          <a:prstGeom prst="rect">
            <a:avLst/>
          </a:prstGeom>
          <a:noFill/>
        </p:spPr>
        <p:txBody>
          <a:bodyPr wrap="square">
            <a:spAutoFit/>
          </a:bodyPr>
          <a:lstStyle/>
          <a:p>
            <a:pPr>
              <a:spcAft>
                <a:spcPts val="0"/>
              </a:spcAft>
            </a:pPr>
            <a:r>
              <a:rPr lang="ru-RU" sz="2400" dirty="0">
                <a:solidFill>
                  <a:srgbClr val="000000"/>
                </a:solidFill>
                <a:effectLst/>
                <a:latin typeface="Times New Roman" panose="02020603050405020304" pitchFamily="18" charset="0"/>
                <a:ea typeface="Times New Roman" panose="02020603050405020304" pitchFamily="18" charset="0"/>
              </a:rPr>
              <a:t>Общий объем </a:t>
            </a:r>
            <a:r>
              <a:rPr lang="en-US" sz="2400" i="1" dirty="0">
                <a:solidFill>
                  <a:srgbClr val="000000"/>
                </a:solidFill>
                <a:effectLst/>
                <a:latin typeface="Times New Roman" panose="02020603050405020304" pitchFamily="18" charset="0"/>
                <a:ea typeface="Times New Roman" panose="02020603050405020304" pitchFamily="18" charset="0"/>
              </a:rPr>
              <a:t>k</a:t>
            </a:r>
            <a:r>
              <a:rPr lang="ru-RU" sz="2400" i="1" dirty="0">
                <a:solidFill>
                  <a:srgbClr val="000000"/>
                </a:solidFill>
                <a:effectLst/>
                <a:latin typeface="Times New Roman" panose="02020603050405020304" pitchFamily="18" charset="0"/>
                <a:ea typeface="Times New Roman" panose="02020603050405020304" pitchFamily="18" charset="0"/>
              </a:rPr>
              <a:t>-го </a:t>
            </a:r>
            <a:r>
              <a:rPr lang="ru-RU" sz="2400" dirty="0">
                <a:solidFill>
                  <a:srgbClr val="000000"/>
                </a:solidFill>
                <a:effectLst/>
                <a:latin typeface="Times New Roman" panose="02020603050405020304" pitchFamily="18" charset="0"/>
                <a:ea typeface="Times New Roman" panose="02020603050405020304" pitchFamily="18" charset="0"/>
              </a:rPr>
              <a:t>ресурса на период </a:t>
            </a:r>
            <a:r>
              <a:rPr lang="ru-RU" sz="2400" i="1" dirty="0">
                <a:solidFill>
                  <a:srgbClr val="000000"/>
                </a:solidFill>
                <a:effectLst/>
                <a:latin typeface="Times New Roman" panose="02020603050405020304" pitchFamily="18" charset="0"/>
                <a:ea typeface="Times New Roman" panose="02020603050405020304" pitchFamily="18" charset="0"/>
              </a:rPr>
              <a:t>Т</a:t>
            </a:r>
            <a:r>
              <a:rPr lang="ru-RU" sz="2400" dirty="0">
                <a:solidFill>
                  <a:srgbClr val="000000"/>
                </a:solidFill>
                <a:effectLst/>
                <a:latin typeface="Times New Roman" panose="02020603050405020304" pitchFamily="18" charset="0"/>
                <a:ea typeface="Times New Roman" panose="02020603050405020304" pitchFamily="18" charset="0"/>
              </a:rPr>
              <a:t> может быть по разному разбит по интервалам времени от 1 до </a:t>
            </a:r>
            <a:r>
              <a:rPr lang="en-US" sz="2400" i="1" dirty="0">
                <a:solidFill>
                  <a:srgbClr val="000000"/>
                </a:solidFill>
                <a:effectLst/>
                <a:latin typeface="Times New Roman" panose="02020603050405020304" pitchFamily="18" charset="0"/>
                <a:ea typeface="Times New Roman" panose="02020603050405020304" pitchFamily="18" charset="0"/>
              </a:rPr>
              <a:t>T</a:t>
            </a:r>
            <a:r>
              <a:rPr lang="ru-RU" sz="2400" dirty="0">
                <a:solidFill>
                  <a:srgbClr val="000000"/>
                </a:solidFill>
                <a:effectLst/>
                <a:latin typeface="Times New Roman" panose="02020603050405020304" pitchFamily="18" charset="0"/>
                <a:ea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rPr>
              <a:t>Нескладируемые</a:t>
            </a:r>
            <a:r>
              <a:rPr lang="ru-RU" sz="2400" dirty="0">
                <a:solidFill>
                  <a:srgbClr val="000000"/>
                </a:solidFill>
                <a:effectLst/>
                <a:latin typeface="Times New Roman" panose="02020603050405020304" pitchFamily="18" charset="0"/>
                <a:ea typeface="Times New Roman" panose="02020603050405020304" pitchFamily="18" charset="0"/>
              </a:rPr>
              <a:t> ресурсы  (оборудование, производственные площади, трудовые ресурсы и т.д.) по разному могут перераспределяться внутри планового периода. Так, например. инженерное оборудование в течение определенного времени должно   пройти планово-предупредительный  ремонт, здания, сооружения  –  капитальный ремонт,  По иному распределяются трудовые ресурсы. При известном штатном расписании           перераспределение исполнителей  может быть реализовано изменением графика отпусков. По разному учитываются трудовые ресурсы в зависимости от выбранной системы оплаты труда (сдельная или повременная). Многообразие видов </a:t>
            </a:r>
            <a:r>
              <a:rPr lang="ru-RU" sz="2400" dirty="0" err="1">
                <a:solidFill>
                  <a:srgbClr val="000000"/>
                </a:solidFill>
                <a:effectLst/>
                <a:latin typeface="Times New Roman" panose="02020603050405020304" pitchFamily="18" charset="0"/>
                <a:ea typeface="Times New Roman" panose="02020603050405020304" pitchFamily="18" charset="0"/>
              </a:rPr>
              <a:t>нескладируемых</a:t>
            </a:r>
            <a:r>
              <a:rPr lang="ru-RU" sz="2400" dirty="0">
                <a:solidFill>
                  <a:srgbClr val="000000"/>
                </a:solidFill>
                <a:effectLst/>
                <a:latin typeface="Times New Roman" panose="02020603050405020304" pitchFamily="18" charset="0"/>
                <a:ea typeface="Times New Roman" panose="02020603050405020304" pitchFamily="18" charset="0"/>
              </a:rPr>
              <a:t> ресурсов не позволяет построить единую универсальную модель их перераспределения.</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7681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B5114549-C82B-4470-A2A7-C7BE2FA22360}"/>
              </a:ext>
            </a:extLst>
          </p:cNvPr>
          <p:cNvSpPr>
            <a:spLocks noGrp="1"/>
          </p:cNvSpPr>
          <p:nvPr>
            <p:ph type="sldNum" sz="quarter" idx="12"/>
          </p:nvPr>
        </p:nvSpPr>
        <p:spPr/>
        <p:txBody>
          <a:bodyPr/>
          <a:lstStyle/>
          <a:p>
            <a:fld id="{DB84997C-9EA8-422F-8EBE-0412128997CA}" type="slidenum">
              <a:rPr lang="ru-RU" smtClean="0"/>
              <a:t>9</a:t>
            </a:fld>
            <a:endParaRPr lang="ru-RU"/>
          </a:p>
        </p:txBody>
      </p:sp>
      <p:pic>
        <p:nvPicPr>
          <p:cNvPr id="11" name="Рисунок 10">
            <a:extLst>
              <a:ext uri="{FF2B5EF4-FFF2-40B4-BE49-F238E27FC236}">
                <a16:creationId xmlns:a16="http://schemas.microsoft.com/office/drawing/2014/main" id="{DED4B67C-4FD1-417C-957F-BE28C3B204BB}"/>
              </a:ext>
            </a:extLst>
          </p:cNvPr>
          <p:cNvPicPr>
            <a:picLocks noChangeAspect="1"/>
          </p:cNvPicPr>
          <p:nvPr/>
        </p:nvPicPr>
        <p:blipFill>
          <a:blip r:embed="rId2"/>
          <a:stretch>
            <a:fillRect/>
          </a:stretch>
        </p:blipFill>
        <p:spPr>
          <a:xfrm>
            <a:off x="149469" y="1028700"/>
            <a:ext cx="11860823" cy="4097215"/>
          </a:xfrm>
          <a:prstGeom prst="rect">
            <a:avLst/>
          </a:prstGeom>
        </p:spPr>
      </p:pic>
    </p:spTree>
    <p:extLst>
      <p:ext uri="{BB962C8B-B14F-4D97-AF65-F5344CB8AC3E}">
        <p14:creationId xmlns:p14="http://schemas.microsoft.com/office/powerpoint/2010/main" val="9945263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579</Words>
  <Application>Microsoft Office PowerPoint</Application>
  <PresentationFormat>Широкоэкранный</PresentationFormat>
  <Paragraphs>30</Paragraphs>
  <Slides>10</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7" baseType="lpstr">
      <vt:lpstr>Arial</vt:lpstr>
      <vt:lpstr>Calibri</vt:lpstr>
      <vt:lpstr>Calibri Light</vt:lpstr>
      <vt:lpstr>Cambria Math</vt:lpstr>
      <vt:lpstr>Times New Roman</vt:lpstr>
      <vt:lpstr>Тема Office</vt:lpstr>
      <vt:lpstr>Equation.3</vt:lpstr>
      <vt:lpstr> Учет нескладируемых ресурсов в целочисленных   моделях календарного планирования проектов     О.А Ляхов      Институт вычислительной математики и математической геофизики СО РАН Россия, Новосибирск, ул.Проспект Лавренньева,6 . E-mail:loa@rav.sscc.ru</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Учет нескладируемых ресурсов в целочисленных   моделях календарного планирования проектов     О.А Ляхов      Институт вычислительной математики и математической геофизики СО РАН Россия, Новосибирск, ул.Проспект Лавренньева,6 . E-mail:loa@rav.sscc.ru</dc:title>
  <dc:creator>па1</dc:creator>
  <cp:lastModifiedBy>па1</cp:lastModifiedBy>
  <cp:revision>6</cp:revision>
  <dcterms:created xsi:type="dcterms:W3CDTF">2022-09-25T14:50:44Z</dcterms:created>
  <dcterms:modified xsi:type="dcterms:W3CDTF">2022-09-25T17:22:38Z</dcterms:modified>
</cp:coreProperties>
</file>